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&lt;&lt; Be chill, conversational, smiley &gt;&gt;</a:t>
            </a:r>
          </a:p>
          <a:p>
            <a:pPr/>
            <a:r>
              <a:t>UP</a:t>
            </a:r>
          </a:p>
          <a:p>
            <a:pPr marL="279400" indent="-279400">
              <a:buSzPct val="123000"/>
              <a:buChar char="-"/>
            </a:pPr>
            <a:r>
              <a:t>This is extremely intimidating. Going up against all the seasoned speakers and accomplished engineers talking at this conference, It’s a healthy </a:t>
            </a:r>
            <a:r>
              <a:rPr i="1"/>
              <a:t>ego haircut</a:t>
            </a:r>
            <a:r>
              <a:t>. What I’ve done in my life does not even compare.</a:t>
            </a:r>
          </a:p>
          <a:p>
            <a:pPr marL="279400" indent="-279400">
              <a:buSzPct val="123000"/>
              <a:buChar char="-"/>
            </a:pPr>
            <a:r>
              <a:rPr b="1"/>
              <a:t>Thankfully</a:t>
            </a:r>
            <a:r>
              <a:t>, I’m not here to tell you about some </a:t>
            </a:r>
            <a:r>
              <a:rPr i="1"/>
              <a:t>hardcore tech</a:t>
            </a:r>
            <a:r>
              <a:t> that I’ve invented. I’m </a:t>
            </a:r>
            <a:r>
              <a:rPr b="1"/>
              <a:t>mostly</a:t>
            </a:r>
            <a:r>
              <a:t> here to entertain you. And I’m hoping you learn a thing or two along the way.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marL="279400" indent="-279400">
              <a:buSzPct val="123000"/>
              <a:buChar char="-"/>
            </a:pPr>
            <a:r>
              <a:t>Walk through code, don’t comment on it yet.</a:t>
            </a:r>
          </a:p>
          <a:p>
            <a:pPr marL="279400" indent="-279400">
              <a:buSzPct val="123000"/>
              <a:buChar char="-"/>
            </a:pPr>
            <a:r>
              <a:t>Notice the sub-options, complex validation logic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marL="279400" indent="-279400">
              <a:buSzPct val="123000"/>
              <a:buChar char="-"/>
            </a:pPr>
            <a:r>
              <a:t>Code review time. What do you guys think of the docs? Validation? Reusability?</a:t>
            </a:r>
          </a:p>
          <a:p>
            <a:pPr marL="279400" indent="-279400">
              <a:buSzPct val="123000"/>
              <a:buChar char="-"/>
            </a:pPr>
            <a:r>
              <a:t>…..Wait….</a:t>
            </a:r>
          </a:p>
          <a:p>
            <a:pPr marL="279400" indent="-279400">
              <a:buSzPct val="123000"/>
              <a:buChar char="-"/>
            </a:pPr>
            <a:r>
              <a:t>The signature is pretty big, we don’t really understand what those args do directly</a:t>
            </a:r>
          </a:p>
          <a:p>
            <a:pPr marL="279400" indent="-279400">
              <a:buSzPct val="123000"/>
              <a:buChar char="-"/>
            </a:pPr>
            <a:r>
              <a:t>The docs are also big, not very readable, specially not in an editor’s autocomplete popup</a:t>
            </a:r>
          </a:p>
          <a:p>
            <a:pPr marL="279400" indent="-279400">
              <a:buSzPct val="123000"/>
              <a:buChar char="-"/>
            </a:pPr>
            <a:r>
              <a:t>The body mixes validation with construction, and is growing with the number of arguments. In reality we might have many more.</a:t>
            </a:r>
          </a:p>
          <a:p>
            <a:pPr marL="279400" indent="-279400">
              <a:buSzPct val="123000"/>
              <a:buChar char="-"/>
            </a:pPr>
            <a:r>
              <a:t>Sam doesn’t like this at all either. </a:t>
            </a:r>
            <a:r>
              <a:rPr b="1"/>
              <a:t>It breaks the golden principle!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marL="279400" indent="-279400">
              <a:buSzPct val="123000"/>
              <a:buChar char="-"/>
            </a:pPr>
            <a:r>
              <a:t>WATER BREAK</a:t>
            </a:r>
          </a:p>
          <a:p>
            <a:pPr marL="279400" indent="-279400">
              <a:buSzPct val="123000"/>
              <a:buChar char="-"/>
            </a:pPr>
            <a:r>
              <a:t>This principle is essential to living well. From writing good code to keeping your kitchen clean, it all goes back to the same thing, a mentality of caring for things, even if you don’t feel like it sometimes.</a:t>
            </a:r>
            <a:br/>
            <a:r>
              <a:t>If you finish dinner and leave your plate in the sink, it’ll be 10x harder to clean the next morning. Either pack it in the dishwasher, or wash it directly. Just don’t leave the kitchen in a worse state than you found it. If this is followed often enough, you’ll pretty much always be in a good state.</a:t>
            </a:r>
          </a:p>
          <a:p>
            <a:pPr marL="279400" indent="-279400">
              <a:buSzPct val="123000"/>
              <a:buChar char="-"/>
            </a:pPr>
            <a:r>
              <a:t>Our code review proved that this simple extension was qualitatively worse in quality. </a:t>
            </a:r>
          </a:p>
          <a:p>
            <a:pPr marL="279400" indent="-279400">
              <a:buSzPct val="123000"/>
              <a:buChar char="-"/>
            </a:pPr>
            <a:r>
              <a:t>But we can improve this with some work! So Sam decides to iterate on this.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marL="279400" indent="-279400">
              <a:buSzPct val="123000"/>
              <a:buChar char="-"/>
            </a:pPr>
            <a:r>
              <a:t>We can improve the validation by separating it from the construction logic. Or even better, using a validation library.</a:t>
            </a:r>
          </a:p>
          <a:p>
            <a:pPr marL="279400" indent="-279400">
              <a:buSzPct val="123000"/>
              <a:buChar char="-"/>
            </a:pPr>
            <a:r>
              <a:t>We can improve reusability by turning the options into an object that gets passed into functions.</a:t>
            </a:r>
          </a:p>
          <a:p>
            <a:pPr marL="279400" indent="-279400">
              <a:buSzPct val="123000"/>
              <a:buChar char="-"/>
            </a:pPr>
            <a:r>
              <a:t>It would also be nice to get documentation per argument optimally - current version is not readable.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lvl1pPr marL="279400" indent="-279400">
              <a:buSzPct val="123000"/>
              <a:buChar char="-"/>
            </a:lvl1pPr>
          </a:lstStyle>
          <a:p>
            <a:pPr/>
            <a:r>
              <a:t>We’re sitting here talking about bad docstrings but I should remind you: This did not even have a docstring 😁 So we’re good, even if this is imperfect.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marL="279400" indent="-279400">
              <a:buSzPct val="123000"/>
              <a:buChar char="-"/>
            </a:pPr>
            <a:r>
              <a:t>Sam thinks of an idea that will for sure tackle one of the improvements, and decides to try it out.</a:t>
            </a:r>
          </a:p>
          <a:p>
            <a:pPr marL="279400" indent="-279400">
              <a:buSzPct val="123000"/>
              <a:buChar char="-"/>
            </a:pPr>
            <a:r>
              <a:t>Why don’t we use Pydantic models to handle the validation for us?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marL="279400" indent="-279400">
              <a:buSzPct val="123000"/>
              <a:buChar char="-"/>
            </a:pPr>
            <a:r>
              <a:t>Code review time. What do you guys think of the docs? Validation? Reusability?</a:t>
            </a:r>
            <a:br/>
            <a:r>
              <a:t>….Wait.</a:t>
            </a:r>
          </a:p>
          <a:p>
            <a:pPr marL="279400" indent="-279400">
              <a:buSzPct val="123000"/>
              <a:buChar char="-"/>
            </a:pPr>
            <a:r>
              <a:t>Validation is much better - we could use Pydantic to an even further extent if we want but I kept it simple for illustration.</a:t>
            </a:r>
          </a:p>
          <a:p>
            <a:pPr marL="279400" indent="-279400">
              <a:buSzPct val="123000"/>
              <a:buChar char="-"/>
            </a:pPr>
            <a:r>
              <a:t>Reusability has also improved - config is now just an object.</a:t>
            </a:r>
          </a:p>
          <a:p>
            <a:pPr marL="279400" indent="-279400">
              <a:buSzPct val="123000"/>
              <a:buChar char="-"/>
            </a:pPr>
            <a:r>
              <a:t>Docs are kind of the same still, just one big docstring we have to read through when instantiating the class.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marL="279400" indent="-279400">
              <a:buSzPct val="123000"/>
              <a:buChar char="-"/>
            </a:pPr>
            <a:r>
              <a:t>————WATER————</a:t>
            </a:r>
          </a:p>
          <a:p>
            <a:pPr marL="279400" indent="-279400">
              <a:buSzPct val="123000"/>
              <a:buChar char="-"/>
            </a:pPr>
            <a:r>
              <a:t>So, this is good but it’s still lacking. It’s unfortunate to have a solution that doesn’t self-document well, it’ll make it much less dev friendly.</a:t>
            </a:r>
          </a:p>
          <a:p>
            <a:pPr marL="279400" indent="-279400">
              <a:buSzPct val="123000"/>
              <a:buChar char="-"/>
            </a:pPr>
            <a:r>
              <a:t>Coincidentally, Sam is also a Go developer, and there’s a standard solution to this problem in Go actually. &lt;it’s pretty interesting to see there, weird that Python doesn’t have an equivalent standard! It’s called functional options. Options because it deals with options or parameters. Functional because,,,,,,,,, well,,,,,,,,, you’ll soon find out.</a:t>
            </a:r>
            <a:br/>
            <a:r>
              <a:t>But you know what, I’ll give you a spoiler: It has nothing to do with functional programming!</a:t>
            </a:r>
          </a:p>
          <a:p>
            <a:pPr marL="279400" indent="-279400">
              <a:buSzPct val="123000"/>
              <a:buChar char="-"/>
            </a:pPr>
            <a:r>
              <a:t>SO he wonders if he could translate that code to Python and reap the same benefits. To explain what it is, let’s look at the end result first.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marL="279400" indent="-279400">
              <a:buSzPct val="123000"/>
              <a:buChar char="-"/>
            </a:pPr>
            <a:r>
              <a:t>For the usage, each option is now a separate function! This means they get their own docstrings - so big improvement to the docs there.</a:t>
            </a:r>
          </a:p>
          <a:p>
            <a:pPr marL="279400" indent="-279400">
              <a:buSzPct val="123000"/>
              <a:buChar char="-"/>
            </a:pPr>
            <a:r>
              <a:t>This also means we can ‘group’ related options, like the OCR specific options!</a:t>
            </a:r>
          </a:p>
          <a:p>
            <a:pPr marL="279400" indent="-279400">
              <a:buSzPct val="123000"/>
              <a:buChar char="-"/>
            </a:pPr>
            <a:r>
              <a:t>The definition of these functional options is a little weird - we have to return a callable. Sam sees this as a downside as it increases complexity.</a:t>
            </a:r>
          </a:p>
          <a:p>
            <a:pPr marL="279400" indent="-279400">
              <a:buSzPct val="123000"/>
              <a:buChar char="-"/>
            </a:pPr>
            <a:r>
              <a:t>You can see the validation is clean, still separated from the business logic.</a:t>
            </a:r>
          </a:p>
          <a:p>
            <a:pPr marL="279400" indent="-279400">
              <a:buSzPct val="123000"/>
              <a:buChar char="-"/>
            </a:pPr>
            <a:r>
              <a:t>Applying them is straightforward - just loop over all the options and call them.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marL="279400" indent="-279400">
              <a:buSzPct val="123000"/>
              <a:buChar char="-"/>
            </a:pPr>
            <a:r>
              <a:t>You know what time it is by now! What do you guys think of the docs? Validation? Reusability?</a:t>
            </a:r>
            <a:br/>
            <a:r>
              <a:t>…..Wait.</a:t>
            </a:r>
          </a:p>
          <a:p>
            <a:pPr marL="279400" indent="-279400">
              <a:buSzPct val="123000"/>
              <a:buChar char="-"/>
            </a:pPr>
            <a:r>
              <a:t>SHOW RESULTS</a:t>
            </a:r>
          </a:p>
          <a:p>
            <a:pPr marL="279400" indent="-279400">
              <a:buSzPct val="123000"/>
              <a:buChar char="-"/>
            </a:pPr>
            <a:r>
              <a:t>Well I think the docs are so good, I had to attach a screenshot of editor autocomplete for you.</a:t>
            </a:r>
          </a:p>
          <a:p>
            <a:pPr marL="279400" indent="-279400">
              <a:buSzPct val="123000"/>
              <a:buChar char="-"/>
            </a:pPr>
            <a:r>
              <a:t>Validation is maybe a bit less good since we don’t take advantage of Pydantic anymore</a:t>
            </a:r>
          </a:p>
          <a:p>
            <a:pPr marL="279400" indent="-279400">
              <a:buSzPct val="123000"/>
              <a:buChar char="-"/>
            </a:pPr>
            <a:r>
              <a:t>Reusability has also slightly improved in my opinion, now each option is defined separately. Although it’s not a single object anymore, so…, !</a:t>
            </a:r>
            <a:r>
              <a:rPr b="1"/>
              <a:t>debatable</a:t>
            </a:r>
            <a:r>
              <a:t>!</a:t>
            </a:r>
          </a:p>
          <a:p>
            <a:pPr/>
            <a:br/>
            <a:r>
              <a:t>There is one thing about it though - that we’re not covering within our metrics. It’s just not very Pythonic is it? Well that’s the thing about design - it can’t be fully described with metrics. It’s a craft.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UP</a:t>
            </a:r>
          </a:p>
          <a:p>
            <a:pPr marL="279400" indent="-279400">
              <a:buSzPct val="123000"/>
              <a:buChar char="-"/>
            </a:pPr>
            <a:r>
              <a:t>Show of hands, who’s used a function that looks like this? 🙄 Oh I’m sorry.. 😄 </a:t>
            </a:r>
          </a:p>
          <a:p>
            <a:pPr marL="279400" indent="-279400">
              <a:buSzPct val="123000"/>
              <a:buChar char="-"/>
            </a:pPr>
            <a:r>
              <a:t>This is a function from a very well-known ORM that a lot of you have probably used.</a:t>
            </a:r>
          </a:p>
          <a:p>
            <a:pPr marL="279400" indent="-279400">
              <a:buSzPct val="123000"/>
              <a:buChar char="-"/>
            </a:pPr>
            <a:r>
              <a:t>And no, </a:t>
            </a:r>
            <a:r>
              <a:rPr b="1" sz="2500"/>
              <a:t>it does not</a:t>
            </a:r>
            <a:r>
              <a:t> get better as you scroll further through the docs!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marL="279400" indent="-279400">
              <a:buSzPct val="123000"/>
              <a:buChar char="-"/>
            </a:pPr>
            <a:r>
              <a:t>Javascript has given us a lot. I’m saying this,,,,,,,,, only half sarcastically maybe. But one thing it’s especially recognised by is method chaining. You just see it everywhere.</a:t>
            </a:r>
          </a:p>
          <a:p>
            <a:pPr marL="279400" indent="-279400">
              <a:buSzPct val="123000"/>
              <a:buChar char="-"/>
            </a:pPr>
            <a:r>
              <a:t>Sam being a Javascript nerd as well, his functional options implementation made him think of method chaining.</a:t>
            </a:r>
          </a:p>
          <a:p>
            <a:pPr marL="279400" indent="-279400">
              <a:buSzPct val="123000"/>
              <a:buChar char="-"/>
            </a:pPr>
            <a:r>
              <a:t>It’s also quite common in Python, but relatively less so. I think some of you know where I’m going with this.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marL="279400" indent="-279400">
              <a:buSzPct val="123000"/>
              <a:buChar char="-"/>
            </a:pPr>
            <a:r>
              <a:t>Builder and chain is a pattern that allows us to </a:t>
            </a:r>
            <a:r>
              <a:rPr b="1"/>
              <a:t>‘build’ </a:t>
            </a:r>
            <a:r>
              <a:t>an object incrementally by chaining method calls together.</a:t>
            </a:r>
          </a:p>
          <a:p>
            <a:pPr marL="279400" indent="-279400">
              <a:buSzPct val="123000"/>
              <a:buChar char="-"/>
            </a:pPr>
            <a:r>
              <a:t>SHOW USAGE</a:t>
            </a:r>
            <a:br/>
            <a:r>
              <a:t>SHOW INTERNALS</a:t>
            </a:r>
          </a:p>
          <a:p>
            <a:pPr marL="279400" indent="-279400">
              <a:buSzPct val="123000"/>
              <a:buChar char="-"/>
            </a:pPr>
            <a:r>
              <a:t>The options are stored in an internal state instead of external, as we had with functional options.</a:t>
            </a:r>
          </a:p>
          <a:p>
            <a:pPr marL="279400" indent="-279400">
              <a:buSzPct val="123000"/>
              <a:buChar char="-"/>
            </a:pPr>
            <a:r>
              <a:t>Each method just modifies this internal state in-place. The rest is the same as functional options!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marL="279400" indent="-279400">
              <a:buSzPct val="123000"/>
              <a:buChar char="-"/>
            </a:pPr>
            <a:r>
              <a:t>Sam is pretty happy with his choice! It’s simple, it’s pythonic, it’s the best iteration so far.</a:t>
            </a:r>
          </a:p>
          <a:p>
            <a:pPr marL="279400" indent="-279400">
              <a:buSzPct val="123000"/>
              <a:buChar char="-"/>
            </a:pPr>
            <a:r>
              <a:t>We can skip the code review. The methods are basically the same!</a:t>
            </a:r>
          </a:p>
          <a:p>
            <a:pPr marL="279400" indent="-279400">
              <a:buSzPct val="123000"/>
              <a:buChar char="-"/>
            </a:pPr>
            <a:r>
              <a:t>It’s also more Pythonic and simpler - I think this wins.</a:t>
            </a:r>
          </a:p>
          <a:p>
            <a:pPr marL="279400" indent="-279400">
              <a:buSzPct val="123000"/>
              <a:buChar char="-"/>
            </a:pPr>
            <a:r>
              <a:t>But this gets him thinking, why is Functional Options even a thing in Golang? Why not just use builder and chain there? Could all gophers be wrong?</a:t>
            </a:r>
            <a:br/>
            <a:r>
              <a:t>SHOW GOPHER</a:t>
            </a:r>
          </a:p>
          <a:p>
            <a:pPr marL="279400" indent="-279400">
              <a:buSzPct val="123000"/>
              <a:buChar char="-"/>
            </a:pPr>
            <a:r>
              <a:t>Whenever you ask yourself a question like this, it’s always better to assume that you’re the wrong one.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 At this point, Sam was about to get fired. His product manager learned that he spent a week iterating on this code in a perfectionist attempt. Just kidding. This is your friendly reminder that time is always a constraint! We’re never designing in a bubble. (TODO: Smoother transition).</a:t>
            </a:r>
          </a:p>
          <a:p>
            <a:pPr marL="279400" indent="-279400">
              <a:buSzPct val="123000"/>
              <a:buChar char="-"/>
            </a:pPr>
            <a:r>
              <a:t>In Python, we would simply throw an exception. In Go, the standard is returning the error manually and handling it manually.</a:t>
            </a:r>
          </a:p>
          <a:p>
            <a:pPr marL="279400" indent="-279400">
              <a:buSzPct val="123000"/>
              <a:buChar char="-"/>
            </a:pPr>
            <a:r>
              <a:t>There are ways to get around this, but as you can imagine, they all come with downsides. And this is why functional options is the standard for handling options in Golang! I just wish we had a similar standard in Python, which is still very wild west for no good reason. Well maybe the reason is it’s not as much of a dictatorship as Go is.</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marL="279400" indent="-279400">
              <a:buSzPct val="123000"/>
              <a:buChar char="-"/>
            </a:pPr>
            <a:r>
              <a:t>TO SUM THINGS UP, we’ll quickly look at a side-by-side comparison of how our code evolved.</a:t>
            </a:r>
          </a:p>
          <a:p>
            <a:pPr marL="279400" indent="-279400">
              <a:buSzPct val="123000"/>
              <a:buChar char="-"/>
            </a:pPr>
            <a:r>
              <a:t>And In a moment,,,,,,,,, we’ll have some time for a few questions. So start thinking about those!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marL="279400" indent="-279400">
              <a:buSzPct val="123000"/>
              <a:buChar char="-"/>
            </a:pPr>
            <a:r>
              <a:t>We started off with simple requirements, and created an equally simply design - a function.</a:t>
            </a:r>
          </a:p>
          <a:p>
            <a:pPr marL="279400" indent="-279400">
              <a:buSzPct val="123000"/>
              <a:buChar char="-"/>
            </a:pPr>
            <a:r>
              <a:t>That worked out great, any more complexity and it would have been bad actually.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marL="279400" indent="-279400">
              <a:buSzPct val="123000"/>
              <a:buChar char="-"/>
            </a:pPr>
            <a:r>
              <a:t>Then our requirements evolved, and we had to support many more options.</a:t>
            </a:r>
          </a:p>
          <a:p>
            <a:pPr marL="279400" indent="-279400">
              <a:buSzPct val="123000"/>
              <a:buChar char="-"/>
            </a:pPr>
            <a:r>
              <a:t>So we tried extending our initial solution first, and that turned out to be quite bad.</a:t>
            </a:r>
          </a:p>
          <a:p>
            <a:pPr marL="279400" indent="-279400">
              <a:buSzPct val="123000"/>
              <a:buChar char="-"/>
            </a:pPr>
            <a:r>
              <a:t>But it allowed us to see what needed improvement, and propose a better design based on that! So it was a necessary step in a way.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marL="279400" indent="-279400">
              <a:buSzPct val="123000"/>
              <a:buChar char="-"/>
            </a:pPr>
            <a:r>
              <a:t>Config classes improved things a little. Validation was cleaner, the solution was more reusable, but the docs were still average.</a:t>
            </a:r>
          </a:p>
          <a:p>
            <a:pPr/>
            <a:r>
              <a:t>- Then inspiration struck! Borrow a concept from Golang!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marL="279400" indent="-279400">
              <a:buSzPct val="123000"/>
              <a:buChar char="-"/>
            </a:pPr>
            <a:r>
              <a:t>Functional options seemed to perform best on our metrics.</a:t>
            </a:r>
          </a:p>
          <a:p>
            <a:pPr marL="279400" indent="-279400">
              <a:buSzPct val="123000"/>
              <a:buChar char="-"/>
            </a:pPr>
            <a:r>
              <a:t>But it still lacked something, and that didn’t really show in the metrics we chose. It seemed too complex for what it was doing.</a:t>
            </a:r>
          </a:p>
          <a:p>
            <a:pPr marL="279400" indent="-279400">
              <a:buSzPct val="123000"/>
              <a:buChar char="-"/>
            </a:pPr>
            <a:r>
              <a:t>Thankfully, we knew Javascript, and that inspired us to find an even better design.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marL="279400" indent="-279400">
              <a:buSzPct val="123000"/>
              <a:buChar char="-"/>
            </a:pPr>
            <a:r>
              <a:t>Method chaining was a good fit here.</a:t>
            </a:r>
          </a:p>
          <a:p>
            <a:pPr marL="279400" indent="-279400">
              <a:buSzPct val="123000"/>
              <a:buChar char="-"/>
            </a:pPr>
            <a:r>
              <a:t>It still offered us the benefits of functional options, but was simpler, and more familiar in Python.</a:t>
            </a:r>
          </a:p>
          <a:p>
            <a:pPr marL="279400" indent="-279400">
              <a:buSzPct val="123000"/>
              <a:buChar char="-"/>
            </a:pPr>
            <a:r>
              <a:t>And that naturally led us to also store the builder state in a class which got us to Builder &amp; Chain, a well known design pattern.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UP</a:t>
            </a:r>
          </a:p>
          <a:p>
            <a:pPr marL="279400" indent="-279400">
              <a:buSzPct val="123000"/>
              <a:buChar char="-"/>
            </a:pPr>
            <a:r>
              <a:t>This was just a natural evolution of what started off as simple code that got the job done. People kept adding to it over time, and it got to this point. </a:t>
            </a:r>
          </a:p>
          <a:p>
            <a:pPr marL="279400" indent="-279400">
              <a:buSzPct val="123000"/>
              <a:buChar char="-"/>
            </a:pPr>
            <a:r>
              <a:t>We can’t really judge grass for over growing. Just like we can’t judge project requirements from evolving over time. But at some point, we must maintain them to keep them usable and in good shape.</a:t>
            </a:r>
          </a:p>
          <a:p>
            <a:pPr marL="279400" indent="-279400">
              <a:buSzPct val="123000"/>
              <a:buChar char="-"/>
            </a:pPr>
            <a:r>
              <a:t>This is where garden tools and software design patterns help. Mowing the lawn with an electric lawn mower is a lot easier than doing it with a scythe. Even though scythes are making a comeback on Youtube apparently. It’s pretty nice to watch, not gonna lie.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marL="279400" indent="-279400">
              <a:buSzPct val="123000"/>
              <a:buChar char="-"/>
            </a:pPr>
            <a:r>
              <a:t>So at the end of the day, combining experience from different domains gave us different lenses from which to see our design and critique it. The more you explore and be curious, the more tools you’ll be familiar with.</a:t>
            </a:r>
          </a:p>
          <a:p>
            <a:pPr marL="279400" indent="-279400">
              <a:buSzPct val="123000"/>
              <a:buChar char="-"/>
            </a:pPr>
            <a:r>
              <a:t>We should also try to avoid (NEXT) scythes in favour of (NEXT) electric lawn mowers, although </a:t>
            </a:r>
            <a:r>
              <a:rPr b="1"/>
              <a:t>it probably feels epic</a:t>
            </a:r>
            <a:r>
              <a:t> to wield a scythe sometimes.</a:t>
            </a:r>
          </a:p>
          <a:p>
            <a:pPr marL="279400" indent="-279400">
              <a:buSzPct val="123000"/>
              <a:buChar char="-"/>
            </a:pPr>
            <a:r>
              <a:t>*cough* CLICK x2 *cough*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marL="279400" indent="-279400">
              <a:buSzPct val="123000"/>
              <a:buChar char="-"/>
            </a:pPr>
            <a:r>
              <a:t>Here you can find </a:t>
            </a:r>
            <a:r>
              <a:rPr b="1"/>
              <a:t>A FEW LINKS</a:t>
            </a:r>
            <a:r>
              <a:t> on my Github profile to all these projects, as well as blogs and videos I’ve made.</a:t>
            </a:r>
          </a:p>
          <a:p>
            <a:pPr marL="279400" indent="-279400">
              <a:buSzPct val="123000"/>
              <a:buChar char="-"/>
            </a:pPr>
            <a:r>
              <a:t>I’ll be around until the end of the day, so please come and chat if you have anything to talk about! I’m a bit shy to be approaching others, but now you have an official invite.</a:t>
            </a:r>
          </a:p>
          <a:p>
            <a:pPr marL="279400" indent="-279400">
              <a:buSzPct val="123000"/>
              <a:buChar char="-"/>
            </a:pPr>
            <a:r>
              <a:t>Thank you all for your attention, and have a nice rest of your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marL="279400" indent="-279400">
              <a:buSzPct val="123000"/>
              <a:buChar char="-"/>
            </a:pPr>
            <a:r>
              <a:t>So today we’ll be </a:t>
            </a:r>
            <a:r>
              <a:rPr b="1"/>
              <a:t>exploring</a:t>
            </a:r>
            <a:r>
              <a:t> a problem, and </a:t>
            </a:r>
            <a:r>
              <a:rPr b="1"/>
              <a:t>designing</a:t>
            </a:r>
            <a:r>
              <a:t> a solution that satisfies us. </a:t>
            </a:r>
          </a:p>
          <a:p>
            <a:pPr marL="279400" indent="-279400">
              <a:buSzPct val="123000"/>
              <a:buChar char="-"/>
            </a:pPr>
            <a:r>
              <a:t>We’ll be thinking about the design process together and judging each design we come up with.</a:t>
            </a:r>
          </a:p>
          <a:p>
            <a:pPr marL="279400" indent="-279400">
              <a:buSzPct val="123000"/>
              <a:buChar char="-"/>
            </a:pPr>
            <a:r>
              <a:t>By the end of this talk, you’ll go home with a couple more tools in your tool belt, some extra experience with designing good code, and a reminder to definitely check out YouTube videos of people mowing their lawns with scythes.</a:t>
            </a:r>
          </a:p>
          <a:p>
            <a:pPr/>
          </a:p>
          <a:p>
            <a:pPr/>
            <a:r>
              <a:t>TODO: Do we not want to mention functional options?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marL="279400" indent="-279400">
              <a:buSzPct val="123000"/>
              <a:buChar char="-"/>
            </a:pPr>
            <a:r>
              <a:t>I think it’s time I introduced myself 😄 I’m Rami, a full stack engineer specialising in AI. I’ve been designing solutions like the one we’re about to work on for a while, and across a lot of domains.</a:t>
            </a:r>
          </a:p>
          <a:p>
            <a:pPr marL="279400" indent="-279400">
              <a:buSzPct val="123000"/>
              <a:buChar char="-"/>
            </a:pPr>
            <a:r>
              <a:t>I’m also an open source maintainer of a few projects, notably Dataline: an AI-driven privacy first platform for data exploration and visualisation. Think ChatGPT code interpreter but local and connects to your DBs safely. And Pet, which is a simple command-line snippet manager written in Golang. I’ve used it every day for years before I very randomly became its maintainer!</a:t>
            </a:r>
          </a:p>
          <a:p>
            <a:pPr marL="279400" indent="-279400">
              <a:buSzPct val="123000"/>
              <a:buChar char="-"/>
            </a:pPr>
            <a:r>
              <a:t>And on Saturdays, you can spot me screaming while wielding a shinai. Kendo’s </a:t>
            </a:r>
            <a:r>
              <a:rPr b="1"/>
              <a:t>really</a:t>
            </a:r>
            <a:r>
              <a:t> fun, I can recommend it! And just yesterday actually, some friends I train with in the Netherlands got </a:t>
            </a:r>
            <a:r>
              <a:rPr b="1"/>
              <a:t>3rd place</a:t>
            </a:r>
            <a:r>
              <a:t> in the European championship! SO I’m extra happy today.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marL="279400" indent="-279400">
              <a:buSzPct val="123000"/>
              <a:buChar char="-"/>
            </a:pPr>
            <a:r>
              <a:t>Today I’m going to tell you the story of Sam, a smart engineer and good designer.</a:t>
            </a:r>
          </a:p>
          <a:p>
            <a:pPr marL="279400" indent="-279400">
              <a:buSzPct val="123000"/>
              <a:buChar char="-"/>
            </a:pPr>
            <a:r>
              <a:t>Sam’s company introduced a document analysis web service. It supported all kinds of documents as well as OCR. OCR is optical character recognition, or extracting text out of images.</a:t>
            </a:r>
          </a:p>
          <a:p>
            <a:pPr marL="279400" indent="-279400">
              <a:buSzPct val="123000"/>
              <a:buChar char="-"/>
            </a:pPr>
            <a:r>
              <a:t>Sam was tasked with building a simple python client for interacting with this service. The only requirement was to support text files, so none of the advanced service features were needed yet.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marL="279400" indent="-279400">
              <a:buSzPct val="123000"/>
              <a:buChar char="-"/>
            </a:pPr>
            <a:r>
              <a:t>Sam takes a look at the web service API and creates a simple function to call it.</a:t>
            </a:r>
          </a:p>
          <a:p>
            <a:pPr marL="279400" indent="-279400">
              <a:buSzPct val="123000"/>
              <a:buChar char="-"/>
            </a:pPr>
            <a:r>
              <a:t>(Explain code)</a:t>
            </a:r>
          </a:p>
          <a:p>
            <a:pPr marL="279400" indent="-279400">
              <a:buSzPct val="123000"/>
              <a:buChar char="-"/>
            </a:pPr>
            <a:r>
              <a:t>Simple right? Gets the job done. Given the requirements, this is a great design in my opinion.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marL="279400" indent="-279400">
              <a:buSzPct val="123000"/>
              <a:buChar char="-"/>
            </a:pPr>
            <a:r>
              <a:t>I’m going to introduce a little activity we’re going to do together a few times throughout this talk. I call it crowd sourced code review.</a:t>
            </a:r>
          </a:p>
          <a:p>
            <a:pPr marL="279400" indent="-279400">
              <a:buSzPct val="123000"/>
              <a:buChar char="-"/>
            </a:pPr>
            <a:r>
              <a:t>We’re going to judge this code together along 3 dimensions - docs, validation, and reusability. If you think the design does well against a dimension, raise your hand. If you think it’s bad, do nothing. At the end, I’ll show you what I personally thought it scored and why. </a:t>
            </a:r>
          </a:p>
          <a:p>
            <a:pPr marL="279400" indent="-279400">
              <a:buSzPct val="123000"/>
              <a:buChar char="-"/>
            </a:pPr>
            <a:r>
              <a:t>We can’t </a:t>
            </a:r>
            <a:r>
              <a:rPr b="1"/>
              <a:t>really </a:t>
            </a:r>
            <a:r>
              <a:t>quantify code designs as they’re art, as Nicholas pointed our this morning, but for the sake of this presentation we’re going to accept this over-simplification.</a:t>
            </a:r>
          </a:p>
          <a:p>
            <a:pPr marL="279400" indent="-279400">
              <a:buSzPct val="123000"/>
              <a:buChar char="-"/>
            </a:pPr>
            <a:r>
              <a:t>For this first one, I’ll show you the code again since I just introduced this, but in the next iterations I want you to try and think about this as we go through the code.</a:t>
            </a:r>
          </a:p>
          <a:p>
            <a:pPr marL="279400" indent="-279400">
              <a:buSzPct val="123000"/>
              <a:buChar char="-"/>
            </a:pPr>
            <a:r>
              <a:t>SHOW CODE</a:t>
            </a:r>
            <a:br/>
            <a:r>
              <a:t>We don’t have validation in this code chunk, so we can ignore that for now.</a:t>
            </a:r>
          </a:p>
          <a:p>
            <a:pPr marL="279400" indent="-279400">
              <a:buSzPct val="123000"/>
              <a:buChar char="-"/>
            </a:pPr>
            <a:r>
              <a:t>QUERY AUDIENCE</a:t>
            </a:r>
          </a:p>
          <a:p>
            <a:pPr marL="279400" indent="-279400">
              <a:buSzPct val="123000"/>
              <a:buChar char="-"/>
            </a:pPr>
            <a:r>
              <a:t>I think this is a pretty good design. Simple, docs are good, it’s easy to use, and we don’t have validation yet.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marL="279400" indent="-279400">
              <a:buSzPct val="123000"/>
              <a:buChar char="-"/>
            </a:pPr>
            <a:r>
              <a:t>Sam delivers his work, and everyone is happy. But a few weeks later, to no one’s surprise, the project manager comes back and asks Sam to extend the client some more.</a:t>
            </a:r>
          </a:p>
          <a:p>
            <a:pPr marL="279400" indent="-279400">
              <a:buSzPct val="123000"/>
              <a:buChar char="-"/>
            </a:pPr>
            <a:r>
              <a:t>“We now need to support PDFs and images, add timeouts for long analyses, find the bounding boxes of the extracted words, and more.” He said.</a:t>
            </a:r>
          </a:p>
          <a:p>
            <a:pPr marL="279400" indent="-279400">
              <a:buSzPct val="123000"/>
              <a:buChar char="-"/>
            </a:pPr>
            <a:r>
              <a:t>So Sam decides to start simple and extend his function. Even though he risks creating a function like the one I showed in the beginning, but it’s the natural next step.</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1867337" y="12812589"/>
            <a:ext cx="636829" cy="64724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1867337" y="12812589"/>
            <a:ext cx="636829" cy="64724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867337" y="12808355"/>
            <a:ext cx="636829" cy="647244"/>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37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37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37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37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37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37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37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37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37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37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ommandcenter.blogspot.com/2014/01/self-referential-functions-and-design.html" TargetMode="External"/><Relationship Id="rId3" Type="http://schemas.openxmlformats.org/officeDocument/2006/relationships/hyperlink" Target="https://www.softgrade.org/functional-options-in-python/" TargetMode="External"/><Relationship Id="rId4" Type="http://schemas.openxmlformats.org/officeDocument/2006/relationships/hyperlink" Target="https://www.calhoun.io/using-functional-options-instead-of-method-chaining-in-go/" TargetMode="External"/><Relationship Id="rId5" Type="http://schemas.openxmlformats.org/officeDocument/2006/relationships/hyperlink" Target="https://dave.cheney.net/2014/10/17/functional-options-for-friendly-apis"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dataline.app" TargetMode="External"/><Relationship Id="rId4" Type="http://schemas.openxmlformats.org/officeDocument/2006/relationships/hyperlink" Target="https://github.com/knqyf263/pet" TargetMode="External"/><Relationship Id="rId5"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Extension"/>
          <p:cNvSpPr txBox="1"/>
          <p:nvPr>
            <p:ph type="title"/>
          </p:nvPr>
        </p:nvSpPr>
        <p:spPr>
          <a:prstGeom prst="rect">
            <a:avLst/>
          </a:prstGeom>
        </p:spPr>
        <p:txBody>
          <a:bodyPr/>
          <a:lstStyle/>
          <a:p>
            <a:pPr/>
            <a:r>
              <a:t>Extension</a:t>
            </a:r>
          </a:p>
        </p:txBody>
      </p:sp>
      <p:pic>
        <p:nvPicPr>
          <p:cNvPr id="229" name="2.extension.all.png" descr="2.extension.all.png"/>
          <p:cNvPicPr>
            <a:picLocks noChangeAspect="1"/>
          </p:cNvPicPr>
          <p:nvPr/>
        </p:nvPicPr>
        <p:blipFill>
          <a:blip r:embed="rId3">
            <a:extLst/>
          </a:blip>
          <a:stretch>
            <a:fillRect/>
          </a:stretch>
        </p:blipFill>
        <p:spPr>
          <a:xfrm>
            <a:off x="1479154" y="1638498"/>
            <a:ext cx="21425692" cy="5047453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804428" origin="layout" pathEditMode="relative">
                                      <p:cBhvr>
                                        <p:cTn id="6" dur="1000" fill="hold"/>
                                        <p:tgtEl>
                                          <p:spTgt spid="22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804428 L -0.000000 -1.487085" origin="layout" pathEditMode="relative">
                                      <p:cBhvr>
                                        <p:cTn id="10" dur="1000" fill="hold"/>
                                        <p:tgtEl>
                                          <p:spTgt spid="22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1.487085 L 0.000000 -2.140221" origin="layout" pathEditMode="relative">
                                      <p:cBhvr>
                                        <p:cTn id="14" dur="1000" fill="hold"/>
                                        <p:tgtEl>
                                          <p:spTgt spid="2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path" nodeType="clickEffect" presetSubtype="0" presetID="-1" grpId="4" accel="50000" decel="50000" fill="hold">
                                  <p:stCondLst>
                                    <p:cond delay="0"/>
                                  </p:stCondLst>
                                  <p:childTnLst>
                                    <p:animMotion path="M 0.000000 -2.140221 L 0.000000 -2.821033" origin="layout" pathEditMode="relative">
                                      <p:cBhvr>
                                        <p:cTn id="18" dur="1000" fill="hold"/>
                                        <p:tgtEl>
                                          <p:spTgt spid="22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Slide 16_9 - 1 (4).png" descr="Slide 16_9 - 1 (4).png"/>
          <p:cNvPicPr>
            <a:picLocks noChangeAspect="1"/>
          </p:cNvPicPr>
          <p:nvPr/>
        </p:nvPicPr>
        <p:blipFill>
          <a:blip r:embed="rId3">
            <a:extLst/>
          </a:blip>
          <a:stretch>
            <a:fillRect/>
          </a:stretch>
        </p:blipFill>
        <p:spPr>
          <a:xfrm>
            <a:off x="0" y="0"/>
            <a:ext cx="24384001" cy="13716001"/>
          </a:xfrm>
          <a:prstGeom prst="rect">
            <a:avLst/>
          </a:prstGeom>
          <a:ln w="12700">
            <a:miter lim="400000"/>
          </a:ln>
        </p:spPr>
      </p:pic>
      <p:pic>
        <p:nvPicPr>
          <p:cNvPr id="234" name="Slide 16_9 - 1 (6).png" descr="Slide 16_9 - 1 (6).pn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
        <p:nvSpPr>
          <p:cNvPr id="2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 name="Code Review"/>
          <p:cNvSpPr txBox="1"/>
          <p:nvPr>
            <p:ph type="title"/>
          </p:nvPr>
        </p:nvSpPr>
        <p:spPr>
          <a:prstGeom prst="rect">
            <a:avLst/>
          </a:prstGeom>
        </p:spPr>
        <p:txBody>
          <a:bodyPr/>
          <a:lstStyle/>
          <a:p>
            <a:pPr/>
            <a:r>
              <a:t>Code Review</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Don’t leave things worse than you found them"/>
          <p:cNvSpPr txBox="1"/>
          <p:nvPr>
            <p:ph type="body" sz="half" idx="1"/>
          </p:nvPr>
        </p:nvSpPr>
        <p:spPr>
          <a:prstGeom prst="rect">
            <a:avLst/>
          </a:prstGeom>
        </p:spPr>
        <p:txBody>
          <a:bodyPr/>
          <a:lstStyle/>
          <a:p>
            <a:pPr/>
            <a:r>
              <a:t>Don’t leave things worse than you found them</a:t>
            </a:r>
          </a:p>
        </p:txBody>
      </p:sp>
      <p:sp>
        <p:nvSpPr>
          <p:cNvPr id="24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Iterate"/>
          <p:cNvSpPr txBox="1"/>
          <p:nvPr>
            <p:ph type="title"/>
          </p:nvPr>
        </p:nvSpPr>
        <p:spPr>
          <a:prstGeom prst="rect">
            <a:avLst/>
          </a:prstGeom>
        </p:spPr>
        <p:txBody>
          <a:bodyPr/>
          <a:lstStyle/>
          <a:p>
            <a:pPr/>
            <a:r>
              <a:t>Iterate</a:t>
            </a:r>
          </a:p>
        </p:txBody>
      </p:sp>
      <p:sp>
        <p:nvSpPr>
          <p:cNvPr id="246" name="Improvement ideas:…"/>
          <p:cNvSpPr txBox="1"/>
          <p:nvPr>
            <p:ph type="body" idx="1"/>
          </p:nvPr>
        </p:nvSpPr>
        <p:spPr>
          <a:xfrm>
            <a:off x="1206499" y="3514622"/>
            <a:ext cx="21971001" cy="8256012"/>
          </a:xfrm>
          <a:prstGeom prst="rect">
            <a:avLst/>
          </a:prstGeom>
        </p:spPr>
        <p:txBody>
          <a:bodyPr/>
          <a:lstStyle/>
          <a:p>
            <a:pPr/>
            <a:r>
              <a:t>Improvement ideas: </a:t>
            </a:r>
          </a:p>
          <a:p>
            <a:pPr lvl="1"/>
            <a:r>
              <a:t>Separate validation and construction</a:t>
            </a:r>
          </a:p>
          <a:p>
            <a:pPr lvl="1"/>
            <a:r>
              <a:t>Create a reusable object of options</a:t>
            </a:r>
          </a:p>
          <a:p>
            <a:pPr lvl="1"/>
            <a:r>
              <a:t>Get documentation per argument</a:t>
            </a:r>
          </a:p>
        </p:txBody>
      </p:sp>
      <p:sp>
        <p:nvSpPr>
          <p:cNvPr id="24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4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6"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pasted-movie.png" descr="pasted-movie.png"/>
          <p:cNvPicPr>
            <a:picLocks noChangeAspect="1"/>
          </p:cNvPicPr>
          <p:nvPr/>
        </p:nvPicPr>
        <p:blipFill>
          <a:blip r:embed="rId3">
            <a:extLst/>
          </a:blip>
          <a:stretch>
            <a:fillRect/>
          </a:stretch>
        </p:blipFill>
        <p:spPr>
          <a:xfrm>
            <a:off x="1441102" y="2725385"/>
            <a:ext cx="21501796" cy="8265230"/>
          </a:xfrm>
          <a:prstGeom prst="rect">
            <a:avLst/>
          </a:prstGeom>
          <a:ln w="12700">
            <a:miter lim="400000"/>
          </a:ln>
        </p:spPr>
      </p:pic>
      <p:sp>
        <p:nvSpPr>
          <p:cNvPr id="252" name="Slide Number"/>
          <p:cNvSpPr txBox="1"/>
          <p:nvPr>
            <p:ph type="sldNum" sz="quarter" idx="4294967295"/>
          </p:nvPr>
        </p:nvSpPr>
        <p:spPr>
          <a:xfrm>
            <a:off x="12001499" y="13080999"/>
            <a:ext cx="368505" cy="374600"/>
          </a:xfrm>
          <a:prstGeom prst="rect">
            <a:avLst/>
          </a:prstGeom>
          <a:extLst>
            <a:ext uri="{C572A759-6A51-4108-AA02-DFA0A04FC94B}">
              <ma14:wrappingTextBoxFlag xmlns:ma14="http://schemas.microsoft.com/office/mac/drawingml/2011/main" val="1"/>
            </a:ext>
          </a:extLst>
        </p:spPr>
        <p:txBody>
          <a:bodyPr/>
          <a:lstStyle>
            <a:lvl1pPr>
              <a:defRPr sz="18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Config classes"/>
          <p:cNvSpPr txBox="1"/>
          <p:nvPr>
            <p:ph type="title"/>
          </p:nvPr>
        </p:nvSpPr>
        <p:spPr>
          <a:prstGeom prst="rect">
            <a:avLst/>
          </a:prstGeom>
        </p:spPr>
        <p:txBody>
          <a:bodyPr/>
          <a:lstStyle/>
          <a:p>
            <a:pPr/>
            <a:r>
              <a:t>Config classes</a:t>
            </a:r>
          </a:p>
        </p:txBody>
      </p:sp>
      <p:pic>
        <p:nvPicPr>
          <p:cNvPr id="257" name="3.config.all.png" descr="3.config.all.png"/>
          <p:cNvPicPr>
            <a:picLocks noChangeAspect="1"/>
          </p:cNvPicPr>
          <p:nvPr/>
        </p:nvPicPr>
        <p:blipFill>
          <a:blip r:embed="rId3">
            <a:extLst/>
          </a:blip>
          <a:stretch>
            <a:fillRect/>
          </a:stretch>
        </p:blipFill>
        <p:spPr>
          <a:xfrm>
            <a:off x="1440886" y="2221415"/>
            <a:ext cx="21502228" cy="491080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872694" origin="layout" pathEditMode="relative">
                                      <p:cBhvr>
                                        <p:cTn id="6" dur="1000" fill="hold"/>
                                        <p:tgtEl>
                                          <p:spTgt spid="25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872694 L 0.000000 -1.549815" origin="layout" pathEditMode="relative">
                                      <p:cBhvr>
                                        <p:cTn id="10" dur="1000" fill="hold"/>
                                        <p:tgtEl>
                                          <p:spTgt spid="257"/>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1.549815 L -0.000000 -2.313653" origin="layout" pathEditMode="relative">
                                      <p:cBhvr>
                                        <p:cTn id="14" dur="1000" fill="hold"/>
                                        <p:tgtEl>
                                          <p:spTgt spid="257"/>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Slide 16_9 - 1 (4).png" descr="Slide 16_9 - 1 (4).png"/>
          <p:cNvPicPr>
            <a:picLocks noChangeAspect="1"/>
          </p:cNvPicPr>
          <p:nvPr/>
        </p:nvPicPr>
        <p:blipFill>
          <a:blip r:embed="rId3">
            <a:extLst/>
          </a:blip>
          <a:stretch>
            <a:fillRect/>
          </a:stretch>
        </p:blipFill>
        <p:spPr>
          <a:xfrm>
            <a:off x="0" y="0"/>
            <a:ext cx="24384001" cy="13716001"/>
          </a:xfrm>
          <a:prstGeom prst="rect">
            <a:avLst/>
          </a:prstGeom>
          <a:ln w="12700">
            <a:miter lim="400000"/>
          </a:ln>
        </p:spPr>
      </p:pic>
      <p:sp>
        <p:nvSpPr>
          <p:cNvPr id="26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3" name="Slide 16_9 - 1 (8).png" descr="Slide 16_9 - 1 (8).pn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
        <p:nvSpPr>
          <p:cNvPr id="264" name="Code Review"/>
          <p:cNvSpPr txBox="1"/>
          <p:nvPr>
            <p:ph type="title"/>
          </p:nvPr>
        </p:nvSpPr>
        <p:spPr>
          <a:prstGeom prst="rect">
            <a:avLst/>
          </a:prstGeom>
        </p:spPr>
        <p:txBody>
          <a:bodyPr/>
          <a:lstStyle/>
          <a:p>
            <a:pPr/>
            <a:r>
              <a:t>Code Review</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3"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Can we do better?"/>
          <p:cNvSpPr txBox="1"/>
          <p:nvPr>
            <p:ph type="body" sz="half" idx="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stStyle>
          <a:p>
            <a:pPr/>
            <a:r>
              <a:t>Can we do better?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4.functional.all.png" descr="4.functional.all.png"/>
          <p:cNvPicPr>
            <a:picLocks noChangeAspect="1"/>
          </p:cNvPicPr>
          <p:nvPr/>
        </p:nvPicPr>
        <p:blipFill>
          <a:blip r:embed="rId3">
            <a:extLst/>
          </a:blip>
          <a:stretch>
            <a:fillRect/>
          </a:stretch>
        </p:blipFill>
        <p:spPr>
          <a:xfrm>
            <a:off x="598116" y="-52693315"/>
            <a:ext cx="23187768" cy="6380486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3.568266" origin="layout" pathEditMode="relative">
                                      <p:cBhvr>
                                        <p:cTn id="6" dur="1000" fill="hold"/>
                                        <p:tgtEl>
                                          <p:spTgt spid="27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3.568266 L 0.000000 3.107011" origin="layout" pathEditMode="relative">
                                      <p:cBhvr>
                                        <p:cTn id="10" dur="1000" fill="hold"/>
                                        <p:tgtEl>
                                          <p:spTgt spid="27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3.107011 L 0.000000 1.782288" origin="layout" pathEditMode="relative">
                                      <p:cBhvr>
                                        <p:cTn id="14" dur="1000" fill="hold"/>
                                        <p:tgtEl>
                                          <p:spTgt spid="27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path" nodeType="clickEffect" presetSubtype="0" presetID="-1" grpId="4" accel="50000" decel="50000" fill="hold">
                                  <p:stCondLst>
                                    <p:cond delay="0"/>
                                  </p:stCondLst>
                                  <p:childTnLst>
                                    <p:animMotion path="M 0.000000 1.782288 L 0.000000 0.845018" origin="layout" pathEditMode="relative">
                                      <p:cBhvr>
                                        <p:cTn id="18" dur="1000" fill="hold"/>
                                        <p:tgtEl>
                                          <p:spTgt spid="272"/>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Class="path" nodeType="clickEffect" presetSubtype="0" presetID="-1" grpId="5" accel="50000" decel="50000" fill="hold">
                                  <p:stCondLst>
                                    <p:cond delay="0"/>
                                  </p:stCondLst>
                                  <p:childTnLst>
                                    <p:animMotion path="M 0.000000 0.845018 L 0.000000 0.147601" origin="layout" pathEditMode="relative">
                                      <p:cBhvr>
                                        <p:cTn id="22" dur="1000" fill="hold"/>
                                        <p:tgtEl>
                                          <p:spTgt spid="27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Slide 16_9 - 1 (4).png" descr="Slide 16_9 - 1 (4).png"/>
          <p:cNvPicPr>
            <a:picLocks noChangeAspect="1"/>
          </p:cNvPicPr>
          <p:nvPr/>
        </p:nvPicPr>
        <p:blipFill>
          <a:blip r:embed="rId3">
            <a:extLst/>
          </a:blip>
          <a:stretch>
            <a:fillRect/>
          </a:stretch>
        </p:blipFill>
        <p:spPr>
          <a:xfrm>
            <a:off x="0" y="0"/>
            <a:ext cx="24384001" cy="13716001"/>
          </a:xfrm>
          <a:prstGeom prst="rect">
            <a:avLst/>
          </a:prstGeom>
          <a:ln w="12700">
            <a:miter lim="400000"/>
          </a:ln>
        </p:spPr>
      </p:pic>
      <p:sp>
        <p:nvSpPr>
          <p:cNvPr id="2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8" name="pasted-movie.png" descr="pasted-movie.png"/>
          <p:cNvPicPr>
            <a:picLocks noChangeAspect="1"/>
          </p:cNvPicPr>
          <p:nvPr/>
        </p:nvPicPr>
        <p:blipFill>
          <a:blip r:embed="rId4">
            <a:extLst/>
          </a:blip>
          <a:stretch>
            <a:fillRect/>
          </a:stretch>
        </p:blipFill>
        <p:spPr>
          <a:xfrm>
            <a:off x="2784695" y="4413119"/>
            <a:ext cx="18814610" cy="7926781"/>
          </a:xfrm>
          <a:prstGeom prst="rect">
            <a:avLst/>
          </a:prstGeom>
          <a:ln w="12700">
            <a:miter lim="400000"/>
          </a:ln>
        </p:spPr>
      </p:pic>
      <p:pic>
        <p:nvPicPr>
          <p:cNvPr id="279" name="Slide 16_9 - 1 (9).png" descr="Slide 16_9 - 1 (9).pn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
        <p:nvSpPr>
          <p:cNvPr id="280" name="Code Review"/>
          <p:cNvSpPr txBox="1"/>
          <p:nvPr>
            <p:ph type="title"/>
          </p:nvPr>
        </p:nvSpPr>
        <p:spPr>
          <a:prstGeom prst="rect">
            <a:avLst/>
          </a:prstGeom>
        </p:spPr>
        <p:txBody>
          <a:bodyPr/>
          <a:lstStyle/>
          <a:p>
            <a:pPr/>
            <a:r>
              <a:t>Code Review</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9" grpId="2"/>
      <p:bldP build="whole" bldLvl="1" animBg="1" rev="0" advAuto="0" spid="278"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Do we need better design?"/>
          <p:cNvSpPr txBox="1"/>
          <p:nvPr>
            <p:ph type="title"/>
          </p:nvPr>
        </p:nvSpPr>
        <p:spPr>
          <a:prstGeom prst="rect">
            <a:avLst/>
          </a:prstGeom>
        </p:spPr>
        <p:txBody>
          <a:bodyPr/>
          <a:lstStyle/>
          <a:p>
            <a:pPr/>
            <a:r>
              <a:t>Do we </a:t>
            </a:r>
            <a:r>
              <a:rPr i="1"/>
              <a:t>need</a:t>
            </a:r>
            <a:r>
              <a:t> better design?</a:t>
            </a:r>
          </a:p>
        </p:txBody>
      </p:sp>
      <p:pic>
        <p:nvPicPr>
          <p:cNvPr id="175" name="pasted-movie.png" descr="pasted-movie.png"/>
          <p:cNvPicPr>
            <a:picLocks noChangeAspect="1"/>
          </p:cNvPicPr>
          <p:nvPr/>
        </p:nvPicPr>
        <p:blipFill>
          <a:blip r:embed="rId3">
            <a:extLst/>
          </a:blip>
          <a:stretch>
            <a:fillRect/>
          </a:stretch>
        </p:blipFill>
        <p:spPr>
          <a:xfrm>
            <a:off x="1441102" y="3478388"/>
            <a:ext cx="21501796" cy="8265230"/>
          </a:xfrm>
          <a:prstGeom prst="rect">
            <a:avLst/>
          </a:prstGeom>
          <a:ln w="12700">
            <a:miter lim="400000"/>
          </a:ln>
        </p:spPr>
      </p:pic>
      <p:sp>
        <p:nvSpPr>
          <p:cNvPr id="176" name="Slide Number"/>
          <p:cNvSpPr txBox="1"/>
          <p:nvPr>
            <p:ph type="sldNum" sz="quarter" idx="4294967295"/>
          </p:nvPr>
        </p:nvSpPr>
        <p:spPr>
          <a:xfrm>
            <a:off x="11997969" y="12808355"/>
            <a:ext cx="375565" cy="64724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pasted-movie.png" descr="pasted-movie.png"/>
          <p:cNvPicPr>
            <a:picLocks noChangeAspect="1"/>
          </p:cNvPicPr>
          <p:nvPr/>
        </p:nvPicPr>
        <p:blipFill>
          <a:blip r:embed="rId3">
            <a:extLst/>
          </a:blip>
          <a:stretch>
            <a:fillRect/>
          </a:stretch>
        </p:blipFill>
        <p:spPr>
          <a:xfrm>
            <a:off x="2721954" y="3259382"/>
            <a:ext cx="18940092" cy="719723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Builder &amp; Chain"/>
          <p:cNvSpPr txBox="1"/>
          <p:nvPr>
            <p:ph type="title"/>
          </p:nvPr>
        </p:nvSpPr>
        <p:spPr>
          <a:prstGeom prst="rect">
            <a:avLst/>
          </a:prstGeom>
        </p:spPr>
        <p:txBody>
          <a:bodyPr/>
          <a:lstStyle/>
          <a:p>
            <a:pPr/>
            <a:r>
              <a:t>Builder &amp; Chain</a:t>
            </a:r>
          </a:p>
        </p:txBody>
      </p:sp>
      <p:pic>
        <p:nvPicPr>
          <p:cNvPr id="289" name="5.chains.all.png" descr="5.chains.all.png"/>
          <p:cNvPicPr>
            <a:picLocks noChangeAspect="1"/>
          </p:cNvPicPr>
          <p:nvPr/>
        </p:nvPicPr>
        <p:blipFill>
          <a:blip r:embed="rId3">
            <a:extLst/>
          </a:blip>
          <a:stretch>
            <a:fillRect/>
          </a:stretch>
        </p:blipFill>
        <p:spPr>
          <a:xfrm>
            <a:off x="783390" y="-41445648"/>
            <a:ext cx="22817220" cy="5514919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000000 2.691882" origin="layout" pathEditMode="relative">
                                      <p:cBhvr>
                                        <p:cTn id="10" dur="1000" fill="hold"/>
                                        <p:tgtEl>
                                          <p:spTgt spid="28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2.691882 L -0.000000 2.071956" origin="layout" pathEditMode="relative">
                                      <p:cBhvr>
                                        <p:cTn id="14" dur="1000" fill="hold"/>
                                        <p:tgtEl>
                                          <p:spTgt spid="28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path" nodeType="clickEffect" presetSubtype="0" presetID="-1" grpId="4" accel="50000" decel="50000" fill="hold">
                                  <p:stCondLst>
                                    <p:cond delay="0"/>
                                  </p:stCondLst>
                                  <p:childTnLst>
                                    <p:animMotion path="M -0.000000 2.071956 L 0.000000 0.811808" origin="layout" pathEditMode="relative">
                                      <p:cBhvr>
                                        <p:cTn id="18" dur="1000" fill="hold"/>
                                        <p:tgtEl>
                                          <p:spTgt spid="28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Methods are basically the same, so our code review should end up being the same…"/>
          <p:cNvSpPr txBox="1"/>
          <p:nvPr>
            <p:ph type="body" idx="1"/>
          </p:nvPr>
        </p:nvSpPr>
        <p:spPr>
          <a:prstGeom prst="rect">
            <a:avLst/>
          </a:prstGeom>
        </p:spPr>
        <p:txBody>
          <a:bodyPr/>
          <a:lstStyle/>
          <a:p>
            <a:pPr/>
            <a:r>
              <a:t>Methods are basically the same, so our code review should end up being the same</a:t>
            </a:r>
          </a:p>
          <a:p>
            <a:pPr/>
            <a:r>
              <a:t>This is more Pythonic and simpler. This wins.</a:t>
            </a:r>
          </a:p>
          <a:p>
            <a:pPr/>
            <a:r>
              <a:t>Could all Gophers be wrong?</a:t>
            </a:r>
          </a:p>
        </p:txBody>
      </p:sp>
      <p:pic>
        <p:nvPicPr>
          <p:cNvPr id="294" name="ChatGPT Image May 28, 2025, 10_13_52 PM.png" descr="ChatGPT Image May 28, 2025, 10_13_52 PM.png"/>
          <p:cNvPicPr>
            <a:picLocks noChangeAspect="1"/>
          </p:cNvPicPr>
          <p:nvPr/>
        </p:nvPicPr>
        <p:blipFill>
          <a:blip r:embed="rId3">
            <a:extLst/>
          </a:blip>
          <a:stretch>
            <a:fillRect/>
          </a:stretch>
        </p:blipFill>
        <p:spPr>
          <a:xfrm>
            <a:off x="12895154" y="1921425"/>
            <a:ext cx="9873150" cy="9873150"/>
          </a:xfrm>
          <a:prstGeom prst="rect">
            <a:avLst/>
          </a:prstGeom>
          <a:ln w="12700">
            <a:miter lim="400000"/>
          </a:ln>
        </p:spPr>
      </p:pic>
      <p:pic>
        <p:nvPicPr>
          <p:cNvPr id="295" name="pasted-movie.png" descr="pasted-movie.png"/>
          <p:cNvPicPr>
            <a:picLocks noChangeAspect="1"/>
          </p:cNvPicPr>
          <p:nvPr/>
        </p:nvPicPr>
        <p:blipFill>
          <a:blip r:embed="rId4">
            <a:extLst/>
          </a:blip>
          <a:stretch>
            <a:fillRect/>
          </a:stretch>
        </p:blipFill>
        <p:spPr>
          <a:xfrm>
            <a:off x="7483150" y="6310404"/>
            <a:ext cx="11361213" cy="783235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3" grpId="1"/>
      <p:bldP build="whole" bldLvl="1" animBg="1" rev="0" advAuto="0" spid="295"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Why is Go different?"/>
          <p:cNvSpPr txBox="1"/>
          <p:nvPr>
            <p:ph type="title"/>
          </p:nvPr>
        </p:nvSpPr>
        <p:spPr>
          <a:prstGeom prst="rect">
            <a:avLst/>
          </a:prstGeom>
        </p:spPr>
        <p:txBody>
          <a:bodyPr/>
          <a:lstStyle/>
          <a:p>
            <a:pPr/>
            <a:r>
              <a:t>Why is Go different?</a:t>
            </a:r>
          </a:p>
        </p:txBody>
      </p:sp>
      <p:sp>
        <p:nvSpPr>
          <p:cNvPr id="300" name="Error passing"/>
          <p:cNvSpPr txBox="1"/>
          <p:nvPr>
            <p:ph type="body" idx="1"/>
          </p:nvPr>
        </p:nvSpPr>
        <p:spPr>
          <a:prstGeom prst="rect">
            <a:avLst/>
          </a:prstGeom>
        </p:spPr>
        <p:txBody>
          <a:bodyPr/>
          <a:lstStyle/>
          <a:p>
            <a:pPr/>
            <a:r>
              <a:t>Error passing</a:t>
            </a:r>
          </a:p>
        </p:txBody>
      </p:sp>
      <p:pic>
        <p:nvPicPr>
          <p:cNvPr id="301" name="error_passing.png" descr="error_passing.png"/>
          <p:cNvPicPr>
            <a:picLocks noChangeAspect="1"/>
          </p:cNvPicPr>
          <p:nvPr/>
        </p:nvPicPr>
        <p:blipFill>
          <a:blip r:embed="rId3">
            <a:extLst/>
          </a:blip>
          <a:stretch>
            <a:fillRect/>
          </a:stretch>
        </p:blipFill>
        <p:spPr>
          <a:xfrm>
            <a:off x="1346912" y="4467172"/>
            <a:ext cx="21690176" cy="9203944"/>
          </a:xfrm>
          <a:prstGeom prst="rect">
            <a:avLst/>
          </a:prstGeom>
          <a:ln w="12700">
            <a:miter lim="400000"/>
          </a:ln>
        </p:spPr>
      </p:pic>
      <p:sp>
        <p:nvSpPr>
          <p:cNvPr id="30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Equation"/>
          <p:cNvSpPr txBox="1"/>
          <p:nvPr/>
        </p:nvSpPr>
        <p:spPr>
          <a:xfrm>
            <a:off x="10512801" y="4172509"/>
            <a:ext cx="3609849" cy="562101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nary>
                    <m:naryPr>
                      <m:ctrlPr>
                        <a:rPr xmlns:a="http://schemas.openxmlformats.org/drawingml/2006/main" sz="16500" i="1">
                          <a:solidFill>
                            <a:srgbClr val="000000"/>
                          </a:solidFill>
                          <a:latin typeface="Cambria Math" panose="02040503050406030204" pitchFamily="18" charset="0"/>
                        </a:rPr>
                      </m:ctrlPr>
                      <m:chr m:val="∑"/>
                      <m:limLoc m:val="undOvr"/>
                      <m:grow m:val="1"/>
                      <m:subHide m:val="off"/>
                      <m:supHide m:val="off"/>
                    </m:naryPr>
                    <m:sub>
                      <m:r>
                        <a:rPr xmlns:a="http://schemas.openxmlformats.org/drawingml/2006/main" sz="16500" i="1">
                          <a:solidFill>
                            <a:srgbClr val="000000"/>
                          </a:solidFill>
                          <a:latin typeface="Cambria Math" panose="02040503050406030204" pitchFamily="18" charset="0"/>
                        </a:rPr>
                        <m:t>i</m:t>
                      </m:r>
                      <m:r>
                        <a:rPr xmlns:a="http://schemas.openxmlformats.org/drawingml/2006/main" sz="16500" i="1">
                          <a:solidFill>
                            <a:srgbClr val="000000"/>
                          </a:solidFill>
                          <a:latin typeface="Cambria Math" panose="02040503050406030204" pitchFamily="18" charset="0"/>
                        </a:rPr>
                        <m:t>=</m:t>
                      </m:r>
                      <m:r>
                        <a:rPr xmlns:a="http://schemas.openxmlformats.org/drawingml/2006/main" sz="16500" i="1">
                          <a:solidFill>
                            <a:srgbClr val="000000"/>
                          </a:solidFill>
                          <a:latin typeface="Cambria Math" panose="02040503050406030204" pitchFamily="18" charset="0"/>
                        </a:rPr>
                        <m:t>1</m:t>
                      </m:r>
                    </m:sub>
                    <m:sup>
                      <m:r>
                        <a:rPr xmlns:a="http://schemas.openxmlformats.org/drawingml/2006/main" sz="16500" i="1">
                          <a:solidFill>
                            <a:srgbClr val="000000"/>
                          </a:solidFill>
                          <a:latin typeface="Cambria Math" panose="02040503050406030204" pitchFamily="18" charset="0"/>
                        </a:rPr>
                        <m:t>n</m:t>
                      </m:r>
                    </m:sup>
                    <m:e>
                      <m:r>
                        <a:rPr xmlns:a="http://schemas.openxmlformats.org/drawingml/2006/main" sz="16500" i="1">
                          <a:solidFill>
                            <a:srgbClr val="000000"/>
                          </a:solidFill>
                          <a:latin typeface="Cambria Math" panose="02040503050406030204" pitchFamily="18" charset="0"/>
                        </a:rPr>
                        <m:t>i</m:t>
                      </m:r>
                    </m:e>
                  </m:nary>
                </m:oMath>
              </m:oMathPara>
            </a14:m>
            <a:endParaRPr sz="16500"/>
          </a:p>
        </p:txBody>
      </p:sp>
      <p:sp>
        <p:nvSpPr>
          <p:cNvPr id="30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imple Function"/>
          <p:cNvSpPr txBox="1"/>
          <p:nvPr>
            <p:ph type="title"/>
          </p:nvPr>
        </p:nvSpPr>
        <p:spPr>
          <a:prstGeom prst="rect">
            <a:avLst/>
          </a:prstGeom>
        </p:spPr>
        <p:txBody>
          <a:bodyPr/>
          <a:lstStyle/>
          <a:p>
            <a:pPr/>
            <a:r>
              <a:t>Simple Function</a:t>
            </a:r>
          </a:p>
        </p:txBody>
      </p:sp>
      <p:sp>
        <p:nvSpPr>
          <p:cNvPr id="31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3" name="1.simplefunction.usage.png" descr="1.simplefunction.usage.png"/>
          <p:cNvPicPr>
            <a:picLocks noChangeAspect="1"/>
          </p:cNvPicPr>
          <p:nvPr/>
        </p:nvPicPr>
        <p:blipFill>
          <a:blip r:embed="rId3">
            <a:extLst/>
          </a:blip>
          <a:stretch>
            <a:fillRect/>
          </a:stretch>
        </p:blipFill>
        <p:spPr>
          <a:xfrm>
            <a:off x="1032308" y="2957462"/>
            <a:ext cx="22319384" cy="940788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3"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Extended Function"/>
          <p:cNvSpPr txBox="1"/>
          <p:nvPr>
            <p:ph type="title"/>
          </p:nvPr>
        </p:nvSpPr>
        <p:spPr>
          <a:prstGeom prst="rect">
            <a:avLst/>
          </a:prstGeom>
        </p:spPr>
        <p:txBody>
          <a:bodyPr/>
          <a:lstStyle/>
          <a:p>
            <a:pPr/>
            <a:r>
              <a:t>Extended Function</a:t>
            </a:r>
          </a:p>
        </p:txBody>
      </p:sp>
      <p:pic>
        <p:nvPicPr>
          <p:cNvPr id="318" name="2.extend.usage.png" descr="2.extend.usage.png"/>
          <p:cNvPicPr>
            <a:picLocks noChangeAspect="1"/>
          </p:cNvPicPr>
          <p:nvPr/>
        </p:nvPicPr>
        <p:blipFill>
          <a:blip r:embed="rId3">
            <a:extLst/>
          </a:blip>
          <a:stretch>
            <a:fillRect/>
          </a:stretch>
        </p:blipFill>
        <p:spPr>
          <a:xfrm>
            <a:off x="3230760" y="2021683"/>
            <a:ext cx="17922480" cy="1182943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Config classes"/>
          <p:cNvSpPr txBox="1"/>
          <p:nvPr>
            <p:ph type="title"/>
          </p:nvPr>
        </p:nvSpPr>
        <p:spPr>
          <a:prstGeom prst="rect">
            <a:avLst/>
          </a:prstGeom>
        </p:spPr>
        <p:txBody>
          <a:bodyPr/>
          <a:lstStyle/>
          <a:p>
            <a:pPr/>
            <a:r>
              <a:t>Config classes</a:t>
            </a:r>
          </a:p>
        </p:txBody>
      </p:sp>
      <p:pic>
        <p:nvPicPr>
          <p:cNvPr id="323" name="3.config.usage.png" descr="3.config.usage.png"/>
          <p:cNvPicPr>
            <a:picLocks noChangeAspect="1"/>
          </p:cNvPicPr>
          <p:nvPr/>
        </p:nvPicPr>
        <p:blipFill>
          <a:blip r:embed="rId3">
            <a:extLst/>
          </a:blip>
          <a:stretch>
            <a:fillRect/>
          </a:stretch>
        </p:blipFill>
        <p:spPr>
          <a:xfrm>
            <a:off x="3384891" y="1807696"/>
            <a:ext cx="17614218" cy="1215176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Functional Options"/>
          <p:cNvSpPr txBox="1"/>
          <p:nvPr>
            <p:ph type="title"/>
          </p:nvPr>
        </p:nvSpPr>
        <p:spPr>
          <a:prstGeom prst="rect">
            <a:avLst/>
          </a:prstGeom>
        </p:spPr>
        <p:txBody>
          <a:bodyPr/>
          <a:lstStyle/>
          <a:p>
            <a:pPr/>
            <a:r>
              <a:t>Functional Options</a:t>
            </a:r>
          </a:p>
        </p:txBody>
      </p:sp>
      <p:pic>
        <p:nvPicPr>
          <p:cNvPr id="328" name="4.functional.usage.png" descr="4.functional.usage.png"/>
          <p:cNvPicPr>
            <a:picLocks noChangeAspect="1"/>
          </p:cNvPicPr>
          <p:nvPr/>
        </p:nvPicPr>
        <p:blipFill>
          <a:blip r:embed="rId3">
            <a:extLst/>
          </a:blip>
          <a:stretch>
            <a:fillRect/>
          </a:stretch>
        </p:blipFill>
        <p:spPr>
          <a:xfrm>
            <a:off x="3517387" y="2258912"/>
            <a:ext cx="17349226" cy="1145106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Builder and Chain"/>
          <p:cNvSpPr txBox="1"/>
          <p:nvPr>
            <p:ph type="title"/>
          </p:nvPr>
        </p:nvSpPr>
        <p:spPr>
          <a:prstGeom prst="rect">
            <a:avLst/>
          </a:prstGeom>
        </p:spPr>
        <p:txBody>
          <a:bodyPr/>
          <a:lstStyle/>
          <a:p>
            <a:pPr/>
            <a:r>
              <a:t>Builder and Chain</a:t>
            </a:r>
          </a:p>
        </p:txBody>
      </p:sp>
      <p:pic>
        <p:nvPicPr>
          <p:cNvPr id="333" name="5.chains.usage.png" descr="5.chains.usage.png"/>
          <p:cNvPicPr>
            <a:picLocks noChangeAspect="1"/>
          </p:cNvPicPr>
          <p:nvPr/>
        </p:nvPicPr>
        <p:blipFill>
          <a:blip r:embed="rId3">
            <a:extLst/>
          </a:blip>
          <a:stretch>
            <a:fillRect/>
          </a:stretch>
        </p:blipFill>
        <p:spPr>
          <a:xfrm>
            <a:off x="5188445" y="1814805"/>
            <a:ext cx="14007110" cy="1219887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Do we need better design?"/>
          <p:cNvSpPr txBox="1"/>
          <p:nvPr>
            <p:ph type="title"/>
          </p:nvPr>
        </p:nvSpPr>
        <p:spPr>
          <a:prstGeom prst="rect">
            <a:avLst/>
          </a:prstGeom>
        </p:spPr>
        <p:txBody>
          <a:bodyPr/>
          <a:lstStyle/>
          <a:p>
            <a:pPr/>
            <a:r>
              <a:t>Do we </a:t>
            </a:r>
            <a:r>
              <a:rPr i="1"/>
              <a:t>need</a:t>
            </a:r>
            <a:r>
              <a:t> better design?</a:t>
            </a:r>
          </a:p>
        </p:txBody>
      </p:sp>
      <p:pic>
        <p:nvPicPr>
          <p:cNvPr id="181" name="pasted-movie.png" descr="pasted-movie.png"/>
          <p:cNvPicPr>
            <a:picLocks noChangeAspect="1"/>
          </p:cNvPicPr>
          <p:nvPr/>
        </p:nvPicPr>
        <p:blipFill>
          <a:blip r:embed="rId3">
            <a:extLst/>
          </a:blip>
          <a:stretch>
            <a:fillRect/>
          </a:stretch>
        </p:blipFill>
        <p:spPr>
          <a:xfrm>
            <a:off x="1272329" y="3836005"/>
            <a:ext cx="11120126" cy="7505701"/>
          </a:xfrm>
          <a:prstGeom prst="rect">
            <a:avLst/>
          </a:prstGeom>
          <a:ln w="12700">
            <a:miter lim="400000"/>
          </a:ln>
        </p:spPr>
      </p:pic>
      <p:pic>
        <p:nvPicPr>
          <p:cNvPr id="182" name="pasted-movie.png" descr="pasted-movie.png"/>
          <p:cNvPicPr>
            <a:picLocks noChangeAspect="1"/>
          </p:cNvPicPr>
          <p:nvPr/>
        </p:nvPicPr>
        <p:blipFill>
          <a:blip r:embed="rId4">
            <a:extLst/>
          </a:blip>
          <a:stretch>
            <a:fillRect/>
          </a:stretch>
        </p:blipFill>
        <p:spPr>
          <a:xfrm>
            <a:off x="12443733" y="3836005"/>
            <a:ext cx="9817101" cy="7505701"/>
          </a:xfrm>
          <a:prstGeom prst="rect">
            <a:avLst/>
          </a:prstGeom>
          <a:ln w="12700">
            <a:miter lim="400000"/>
          </a:ln>
        </p:spPr>
      </p:pic>
      <p:pic>
        <p:nvPicPr>
          <p:cNvPr id="183" name="pasted-movie.png" descr="pasted-movie.png"/>
          <p:cNvPicPr>
            <a:picLocks noChangeAspect="1"/>
          </p:cNvPicPr>
          <p:nvPr/>
        </p:nvPicPr>
        <p:blipFill>
          <a:blip r:embed="rId5">
            <a:extLst/>
          </a:blip>
          <a:stretch>
            <a:fillRect/>
          </a:stretch>
        </p:blipFill>
        <p:spPr>
          <a:xfrm>
            <a:off x="5461000" y="3419182"/>
            <a:ext cx="13462001" cy="8750301"/>
          </a:xfrm>
          <a:prstGeom prst="rect">
            <a:avLst/>
          </a:prstGeom>
          <a:ln w="12700">
            <a:miter lim="400000"/>
          </a:ln>
        </p:spPr>
      </p:pic>
      <p:sp>
        <p:nvSpPr>
          <p:cNvPr id="184" name="Slide Number"/>
          <p:cNvSpPr txBox="1"/>
          <p:nvPr>
            <p:ph type="sldNum" sz="quarter" idx="4294967295"/>
          </p:nvPr>
        </p:nvSpPr>
        <p:spPr>
          <a:xfrm>
            <a:off x="11997969" y="12808355"/>
            <a:ext cx="375565" cy="64724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Equation"/>
          <p:cNvSpPr txBox="1"/>
          <p:nvPr/>
        </p:nvSpPr>
        <p:spPr>
          <a:xfrm>
            <a:off x="8291319" y="4994337"/>
            <a:ext cx="7816987" cy="37347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13800" i="1">
                      <a:solidFill>
                        <a:srgbClr val="000000"/>
                      </a:solidFill>
                      <a:latin typeface="Cambria Math" panose="02040503050406030204" pitchFamily="18" charset="0"/>
                    </a:rPr>
                    <m:t>=</m:t>
                  </m:r>
                  <m:f>
                    <m:fPr>
                      <m:ctrlPr>
                        <a:rPr xmlns:a="http://schemas.openxmlformats.org/drawingml/2006/main" sz="13800" i="1">
                          <a:solidFill>
                            <a:srgbClr val="000000"/>
                          </a:solidFill>
                          <a:latin typeface="Cambria Math" panose="02040503050406030204" pitchFamily="18" charset="0"/>
                        </a:rPr>
                      </m:ctrlPr>
                      <m:type m:val="bar"/>
                    </m:fPr>
                    <m:num>
                      <m:r>
                        <a:rPr xmlns:a="http://schemas.openxmlformats.org/drawingml/2006/main" sz="13800" i="1">
                          <a:solidFill>
                            <a:srgbClr val="000000"/>
                          </a:solidFill>
                          <a:latin typeface="Cambria Math" panose="02040503050406030204" pitchFamily="18" charset="0"/>
                        </a:rPr>
                        <m:t>n</m:t>
                      </m:r>
                      <m:r>
                        <a:rPr xmlns:a="http://schemas.openxmlformats.org/drawingml/2006/main" sz="13800" i="1">
                          <a:solidFill>
                            <a:srgbClr val="000000"/>
                          </a:solidFill>
                          <a:latin typeface="Cambria Math" panose="02040503050406030204" pitchFamily="18" charset="0"/>
                        </a:rPr>
                        <m:t>(</m:t>
                      </m:r>
                      <m:r>
                        <a:rPr xmlns:a="http://schemas.openxmlformats.org/drawingml/2006/main" sz="13800" i="1">
                          <a:solidFill>
                            <a:srgbClr val="000000"/>
                          </a:solidFill>
                          <a:latin typeface="Cambria Math" panose="02040503050406030204" pitchFamily="18" charset="0"/>
                        </a:rPr>
                        <m:t>n</m:t>
                      </m:r>
                      <m:r>
                        <a:rPr xmlns:a="http://schemas.openxmlformats.org/drawingml/2006/main" sz="13800" i="1">
                          <a:solidFill>
                            <a:srgbClr val="000000"/>
                          </a:solidFill>
                          <a:latin typeface="Cambria Math" panose="02040503050406030204" pitchFamily="18" charset="0"/>
                        </a:rPr>
                        <m:t>+</m:t>
                      </m:r>
                      <m:r>
                        <a:rPr xmlns:a="http://schemas.openxmlformats.org/drawingml/2006/main" sz="13800" i="1">
                          <a:solidFill>
                            <a:srgbClr val="000000"/>
                          </a:solidFill>
                          <a:latin typeface="Cambria Math" panose="02040503050406030204" pitchFamily="18" charset="0"/>
                        </a:rPr>
                        <m:t>1</m:t>
                      </m:r>
                      <m:r>
                        <a:rPr xmlns:a="http://schemas.openxmlformats.org/drawingml/2006/main" sz="13800" i="1">
                          <a:solidFill>
                            <a:srgbClr val="000000"/>
                          </a:solidFill>
                          <a:latin typeface="Cambria Math" panose="02040503050406030204" pitchFamily="18" charset="0"/>
                        </a:rPr>
                        <m:t>)</m:t>
                      </m:r>
                    </m:num>
                    <m:den>
                      <m:r>
                        <a:rPr xmlns:a="http://schemas.openxmlformats.org/drawingml/2006/main" sz="13800" i="1">
                          <a:solidFill>
                            <a:srgbClr val="000000"/>
                          </a:solidFill>
                          <a:latin typeface="Cambria Math" panose="02040503050406030204" pitchFamily="18" charset="0"/>
                        </a:rPr>
                        <m:t>2</m:t>
                      </m:r>
                    </m:den>
                  </m:f>
                </m:oMath>
              </m:oMathPara>
            </a14:m>
            <a:endParaRPr sz="13800"/>
          </a:p>
        </p:txBody>
      </p:sp>
      <p:grpSp>
        <p:nvGrpSpPr>
          <p:cNvPr id="340" name="Group"/>
          <p:cNvGrpSpPr/>
          <p:nvPr/>
        </p:nvGrpSpPr>
        <p:grpSpPr>
          <a:xfrm>
            <a:off x="3470573" y="3872916"/>
            <a:ext cx="6510543" cy="7380543"/>
            <a:chOff x="0" y="0"/>
            <a:chExt cx="6510542" cy="7380541"/>
          </a:xfrm>
        </p:grpSpPr>
        <p:pic>
          <p:nvPicPr>
            <p:cNvPr id="338" name="pasted-movie.png" descr="pasted-movie.png"/>
            <p:cNvPicPr>
              <a:picLocks noChangeAspect="1"/>
            </p:cNvPicPr>
            <p:nvPr/>
          </p:nvPicPr>
          <p:blipFill>
            <a:blip r:embed="rId3">
              <a:extLst/>
            </a:blip>
            <a:stretch>
              <a:fillRect/>
            </a:stretch>
          </p:blipFill>
          <p:spPr>
            <a:xfrm>
              <a:off x="0" y="0"/>
              <a:ext cx="6510543" cy="5970168"/>
            </a:xfrm>
            <a:prstGeom prst="rect">
              <a:avLst/>
            </a:prstGeom>
            <a:ln w="12700" cap="flat">
              <a:noFill/>
              <a:miter lim="400000"/>
            </a:ln>
            <a:effectLst/>
          </p:spPr>
        </p:pic>
        <p:sp>
          <p:nvSpPr>
            <p:cNvPr id="339" name="❌"/>
            <p:cNvSpPr txBox="1"/>
            <p:nvPr/>
          </p:nvSpPr>
          <p:spPr>
            <a:xfrm>
              <a:off x="2128981" y="4446841"/>
              <a:ext cx="2252580" cy="293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7000"/>
              </a:lvl1pPr>
            </a:lstStyle>
            <a:p>
              <a:pPr/>
              <a:r>
                <a:t>❌</a:t>
              </a:r>
            </a:p>
          </p:txBody>
        </p:sp>
      </p:grpSp>
      <p:grpSp>
        <p:nvGrpSpPr>
          <p:cNvPr id="343" name="Group"/>
          <p:cNvGrpSpPr/>
          <p:nvPr/>
        </p:nvGrpSpPr>
        <p:grpSpPr>
          <a:xfrm>
            <a:off x="13749272" y="3505855"/>
            <a:ext cx="6350001" cy="7747604"/>
            <a:chOff x="0" y="0"/>
            <a:chExt cx="6350000" cy="7747601"/>
          </a:xfrm>
        </p:grpSpPr>
        <p:pic>
          <p:nvPicPr>
            <p:cNvPr id="341" name="pasted-movie.png" descr="pasted-movie.png"/>
            <p:cNvPicPr>
              <a:picLocks noChangeAspect="1"/>
            </p:cNvPicPr>
            <p:nvPr/>
          </p:nvPicPr>
          <p:blipFill>
            <a:blip r:embed="rId4">
              <a:extLst/>
            </a:blip>
            <a:stretch>
              <a:fillRect/>
            </a:stretch>
          </p:blipFill>
          <p:spPr>
            <a:xfrm>
              <a:off x="0" y="0"/>
              <a:ext cx="6350000" cy="6350000"/>
            </a:xfrm>
            <a:prstGeom prst="rect">
              <a:avLst/>
            </a:prstGeom>
            <a:ln w="12700" cap="flat">
              <a:noFill/>
              <a:miter lim="400000"/>
            </a:ln>
            <a:effectLst/>
          </p:spPr>
        </p:pic>
        <p:sp>
          <p:nvSpPr>
            <p:cNvPr id="342" name="✅"/>
            <p:cNvSpPr txBox="1"/>
            <p:nvPr/>
          </p:nvSpPr>
          <p:spPr>
            <a:xfrm>
              <a:off x="2048710" y="4813901"/>
              <a:ext cx="2252580" cy="293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7000"/>
              </a:lvl1pPr>
            </a:lstStyle>
            <a:p>
              <a:pPr/>
              <a:r>
                <a:t>✅</a:t>
              </a:r>
            </a:p>
          </p:txBody>
        </p:sp>
      </p:grpSp>
      <p:pic>
        <p:nvPicPr>
          <p:cNvPr id="344" name="pasted-movie.png" descr="pasted-movie.png"/>
          <p:cNvPicPr>
            <a:picLocks noChangeAspect="1"/>
          </p:cNvPicPr>
          <p:nvPr/>
        </p:nvPicPr>
        <p:blipFill>
          <a:blip r:embed="rId5">
            <a:extLst/>
          </a:blip>
          <a:stretch>
            <a:fillRect/>
          </a:stretch>
        </p:blipFill>
        <p:spPr>
          <a:xfrm>
            <a:off x="6692900" y="2730500"/>
            <a:ext cx="10998200" cy="8255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3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4" grpId="3"/>
      <p:bldP build="whole" bldLvl="1" animBg="1" rev="0" advAuto="0" spid="344" grpId="4"/>
      <p:bldP build="whole" bldLvl="1" animBg="1" rev="0" advAuto="0" spid="343" grpId="2"/>
      <p:bldP build="whole" bldLvl="1" animBg="1" rev="0" advAuto="0" spid="340"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ources"/>
          <p:cNvSpPr txBox="1"/>
          <p:nvPr>
            <p:ph type="title"/>
          </p:nvPr>
        </p:nvSpPr>
        <p:spPr>
          <a:prstGeom prst="rect">
            <a:avLst/>
          </a:prstGeom>
        </p:spPr>
        <p:txBody>
          <a:bodyPr/>
          <a:lstStyle/>
          <a:p>
            <a:pPr/>
            <a:r>
              <a:t>Sources</a:t>
            </a:r>
          </a:p>
        </p:txBody>
      </p:sp>
      <p:sp>
        <p:nvSpPr>
          <p:cNvPr id="349" name="Rob Pike - the OG creator of functional options https://commandcenter.blogspot.com/2014/01/self-referential-functions-and-design.html…"/>
          <p:cNvSpPr txBox="1"/>
          <p:nvPr>
            <p:ph type="body" idx="1"/>
          </p:nvPr>
        </p:nvSpPr>
        <p:spPr>
          <a:prstGeom prst="rect">
            <a:avLst/>
          </a:prstGeom>
        </p:spPr>
        <p:txBody>
          <a:bodyPr/>
          <a:lstStyle/>
          <a:p>
            <a:pPr marL="597408" indent="-597408" defTabSz="2389572">
              <a:spcBef>
                <a:spcPts val="4400"/>
              </a:spcBef>
              <a:defRPr sz="4704"/>
            </a:pPr>
            <a:r>
              <a:t>Rob Pike - the OG creator of functional options</a:t>
            </a:r>
            <a:br/>
            <a:r>
              <a:rPr u="sng">
                <a:hlinkClick r:id="rId2" invalidUrl="" action="" tgtFrame="" tooltip="" history="1" highlightClick="0" endSnd="0"/>
              </a:rPr>
              <a:t>https://commandcenter.blogspot.com/2014/01/self-referential-functions-and-design.html</a:t>
            </a:r>
          </a:p>
          <a:p>
            <a:pPr marL="597408" indent="-597408" defTabSz="2389572">
              <a:spcBef>
                <a:spcPts val="4400"/>
              </a:spcBef>
              <a:defRPr sz="4704"/>
            </a:pPr>
            <a:r>
              <a:t>Me</a:t>
            </a:r>
            <a:br/>
            <a:r>
              <a:rPr u="sng">
                <a:hlinkClick r:id="rId3" invalidUrl="" action="" tgtFrame="" tooltip="" history="1" highlightClick="0" endSnd="0"/>
              </a:rPr>
              <a:t>https://www.softgrade.org/functional-options-in-python/</a:t>
            </a:r>
          </a:p>
          <a:p>
            <a:pPr marL="597408" indent="-597408" defTabSz="2389572">
              <a:spcBef>
                <a:spcPts val="4400"/>
              </a:spcBef>
              <a:defRPr sz="4704"/>
            </a:pPr>
            <a:r>
              <a:t>Jon Calhoun on why method chaining isn’t recommended in Go</a:t>
            </a:r>
            <a:br/>
            <a:r>
              <a:rPr u="sng">
                <a:hlinkClick r:id="rId4" invalidUrl="" action="" tgtFrame="" tooltip="" history="1" highlightClick="0" endSnd="0"/>
              </a:rPr>
              <a:t>https://www.calhoun.io/using-functional-options-instead-of-method-chaining-in-go/</a:t>
            </a:r>
          </a:p>
          <a:p>
            <a:pPr marL="597408" indent="-597408" defTabSz="2389572">
              <a:spcBef>
                <a:spcPts val="4400"/>
              </a:spcBef>
              <a:defRPr sz="4704"/>
            </a:pPr>
            <a:r>
              <a:t>Dave Cheney on what are functional options</a:t>
            </a:r>
            <a:br/>
            <a:r>
              <a:rPr u="sng">
                <a:hlinkClick r:id="rId5" invalidUrl="" action="" tgtFrame="" tooltip="" history="1" highlightClick="0" endSnd="0"/>
              </a:rPr>
              <a:t>https://dave.cheney.net/2014/10/17/functional-options-for-friendly-apis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Exploring Functional Options in Python"/>
          <p:cNvSpPr txBox="1"/>
          <p:nvPr>
            <p:ph type="title"/>
          </p:nvPr>
        </p:nvSpPr>
        <p:spPr>
          <a:prstGeom prst="rect">
            <a:avLst/>
          </a:prstGeom>
        </p:spPr>
        <p:txBody>
          <a:bodyPr/>
          <a:lstStyle/>
          <a:p>
            <a:pPr/>
            <a:r>
              <a:t>Exploring Functional Options in Python</a:t>
            </a:r>
          </a:p>
        </p:txBody>
      </p:sp>
      <p:sp>
        <p:nvSpPr>
          <p:cNvPr id="352" name="Rami Awar - PyCon Italia 202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Rami Awar - PyCon Italia 2025</a:t>
            </a:r>
          </a:p>
        </p:txBody>
      </p:sp>
      <p:pic>
        <p:nvPicPr>
          <p:cNvPr id="353" name="frame.png" descr="frame.png"/>
          <p:cNvPicPr>
            <a:picLocks noChangeAspect="1"/>
          </p:cNvPicPr>
          <p:nvPr/>
        </p:nvPicPr>
        <p:blipFill>
          <a:blip r:embed="rId3">
            <a:extLst/>
          </a:blip>
          <a:stretch>
            <a:fillRect/>
          </a:stretch>
        </p:blipFill>
        <p:spPr>
          <a:xfrm>
            <a:off x="7813929" y="3264557"/>
            <a:ext cx="8756142" cy="8756142"/>
          </a:xfrm>
          <a:prstGeom prst="rect">
            <a:avLst/>
          </a:prstGeom>
          <a:ln w="12700">
            <a:miter lim="400000"/>
          </a:ln>
        </p:spPr>
      </p:pic>
      <p:pic>
        <p:nvPicPr>
          <p:cNvPr id="354" name="Frame 39 (1).png" descr="Frame 39 (1).png"/>
          <p:cNvPicPr>
            <a:picLocks noChangeAspect="1"/>
          </p:cNvPicPr>
          <p:nvPr/>
        </p:nvPicPr>
        <p:blipFill>
          <a:blip r:embed="rId4">
            <a:extLst/>
          </a:blip>
          <a:stretch>
            <a:fillRect/>
          </a:stretch>
        </p:blipFill>
        <p:spPr>
          <a:xfrm>
            <a:off x="1180722" y="7649065"/>
            <a:ext cx="6430311" cy="1454889"/>
          </a:xfrm>
          <a:prstGeom prst="rect">
            <a:avLst/>
          </a:prstGeom>
          <a:ln w="12700">
            <a:miter lim="400000"/>
          </a:ln>
        </p:spPr>
      </p:pic>
      <p:pic>
        <p:nvPicPr>
          <p:cNvPr id="355" name="pasted-movie.png" descr="pasted-movie.png"/>
          <p:cNvPicPr>
            <a:picLocks noChangeAspect="1"/>
          </p:cNvPicPr>
          <p:nvPr/>
        </p:nvPicPr>
        <p:blipFill>
          <a:blip r:embed="rId5">
            <a:extLst/>
          </a:blip>
          <a:stretch>
            <a:fillRect/>
          </a:stretch>
        </p:blipFill>
        <p:spPr>
          <a:xfrm>
            <a:off x="16498524" y="3389123"/>
            <a:ext cx="7393268" cy="7393267"/>
          </a:xfrm>
          <a:prstGeom prst="rect">
            <a:avLst/>
          </a:prstGeom>
          <a:ln w="12700">
            <a:miter lim="400000"/>
          </a:ln>
        </p:spPr>
      </p:pic>
      <p:sp>
        <p:nvSpPr>
          <p:cNvPr id="356" name="Pet"/>
          <p:cNvSpPr txBox="1"/>
          <p:nvPr/>
        </p:nvSpPr>
        <p:spPr>
          <a:xfrm>
            <a:off x="19092114" y="11092174"/>
            <a:ext cx="102870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Pet</a:t>
            </a:r>
          </a:p>
        </p:txBody>
      </p:sp>
      <p:pic>
        <p:nvPicPr>
          <p:cNvPr id="357" name="pasted-movie.png" descr="pasted-movie.png"/>
          <p:cNvPicPr>
            <a:picLocks noChangeAspect="1"/>
          </p:cNvPicPr>
          <p:nvPr/>
        </p:nvPicPr>
        <p:blipFill>
          <a:blip r:embed="rId6">
            <a:extLst/>
          </a:blip>
          <a:stretch>
            <a:fillRect/>
          </a:stretch>
        </p:blipFill>
        <p:spPr>
          <a:xfrm>
            <a:off x="6915697" y="10304702"/>
            <a:ext cx="2274200" cy="3411299"/>
          </a:xfrm>
          <a:prstGeom prst="rect">
            <a:avLst/>
          </a:prstGeom>
          <a:ln w="12700">
            <a:miter lim="400000"/>
          </a:ln>
        </p:spPr>
      </p:pic>
      <p:pic>
        <p:nvPicPr>
          <p:cNvPr id="358" name="pasted-movie.png" descr="pasted-movie.png"/>
          <p:cNvPicPr>
            <a:picLocks noChangeAspect="1"/>
          </p:cNvPicPr>
          <p:nvPr/>
        </p:nvPicPr>
        <p:blipFill>
          <a:blip r:embed="rId6">
            <a:extLst/>
          </a:blip>
          <a:stretch>
            <a:fillRect/>
          </a:stretch>
        </p:blipFill>
        <p:spPr>
          <a:xfrm>
            <a:off x="12074372" y="10905642"/>
            <a:ext cx="1873573" cy="2810359"/>
          </a:xfrm>
          <a:prstGeom prst="rect">
            <a:avLst/>
          </a:prstGeom>
          <a:ln w="12700">
            <a:miter lim="400000"/>
          </a:ln>
        </p:spPr>
      </p:pic>
      <p:pic>
        <p:nvPicPr>
          <p:cNvPr id="359" name="pasted-movie.png" descr="pasted-movie.png"/>
          <p:cNvPicPr>
            <a:picLocks noChangeAspect="1"/>
          </p:cNvPicPr>
          <p:nvPr/>
        </p:nvPicPr>
        <p:blipFill>
          <a:blip r:embed="rId6">
            <a:extLst/>
          </a:blip>
          <a:stretch>
            <a:fillRect/>
          </a:stretch>
        </p:blipFill>
        <p:spPr>
          <a:xfrm>
            <a:off x="15415269" y="9764469"/>
            <a:ext cx="2690795" cy="403619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Exploring a problem &amp; designing a solution…"/>
          <p:cNvSpPr txBox="1"/>
          <p:nvPr>
            <p:ph type="body" idx="1"/>
          </p:nvPr>
        </p:nvSpPr>
        <p:spPr>
          <a:prstGeom prst="rect">
            <a:avLst/>
          </a:prstGeom>
        </p:spPr>
        <p:txBody>
          <a:bodyPr/>
          <a:lstStyle/>
          <a:p>
            <a:pPr marL="698500" indent="-698500" defTabSz="825500">
              <a:lnSpc>
                <a:spcPct val="100000"/>
              </a:lnSpc>
              <a:spcBef>
                <a:spcPts val="1800"/>
              </a:spcBef>
              <a:defRPr spc="-55" sz="5500"/>
            </a:pPr>
            <a:r>
              <a:t>Exploring a problem &amp; designing a solution</a:t>
            </a:r>
          </a:p>
          <a:p>
            <a:pPr marL="698500" indent="-698500" defTabSz="825500">
              <a:lnSpc>
                <a:spcPct val="100000"/>
              </a:lnSpc>
              <a:spcBef>
                <a:spcPts val="1800"/>
              </a:spcBef>
              <a:defRPr spc="-55" sz="5500"/>
            </a:pPr>
            <a:r>
              <a:t>Iterating on the design together</a:t>
            </a:r>
          </a:p>
          <a:p>
            <a:pPr marL="698500" indent="-698500" defTabSz="825500">
              <a:lnSpc>
                <a:spcPct val="100000"/>
              </a:lnSpc>
              <a:spcBef>
                <a:spcPts val="1800"/>
              </a:spcBef>
              <a:defRPr spc="-55" sz="5500"/>
            </a:pPr>
            <a:r>
              <a:t>Gain some tools</a:t>
            </a:r>
          </a:p>
        </p:txBody>
      </p:sp>
      <p:sp>
        <p:nvSpPr>
          <p:cNvPr id="189" name="What are we doing?"/>
          <p:cNvSpPr txBox="1"/>
          <p:nvPr>
            <p:ph type="title"/>
          </p:nvPr>
        </p:nvSpPr>
        <p:spPr>
          <a:prstGeom prst="rect">
            <a:avLst/>
          </a:prstGeom>
        </p:spPr>
        <p:txBody>
          <a:bodyPr/>
          <a:lstStyle/>
          <a:p>
            <a:pPr/>
            <a:r>
              <a:t>What are we doing?</a:t>
            </a:r>
          </a:p>
        </p:txBody>
      </p:sp>
      <p:sp>
        <p:nvSpPr>
          <p:cNvPr id="190" name="Slide Number"/>
          <p:cNvSpPr txBox="1"/>
          <p:nvPr>
            <p:ph type="sldNum" sz="quarter" idx="4294967295"/>
          </p:nvPr>
        </p:nvSpPr>
        <p:spPr>
          <a:xfrm>
            <a:off x="11997969" y="12808355"/>
            <a:ext cx="375565" cy="64724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8">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8"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whoami"/>
          <p:cNvSpPr txBox="1"/>
          <p:nvPr>
            <p:ph type="title"/>
          </p:nvPr>
        </p:nvSpPr>
        <p:spPr>
          <a:prstGeom prst="rect">
            <a:avLst/>
          </a:prstGeom>
        </p:spPr>
        <p:txBody>
          <a:bodyPr/>
          <a:lstStyle/>
          <a:p>
            <a:pPr/>
            <a:r>
              <a:t>whoami</a:t>
            </a:r>
          </a:p>
        </p:txBody>
      </p:sp>
      <p:sp>
        <p:nvSpPr>
          <p:cNvPr id="195" name="Rami, fullstack engineer specialising in AI…"/>
          <p:cNvSpPr txBox="1"/>
          <p:nvPr>
            <p:ph type="body" idx="1"/>
          </p:nvPr>
        </p:nvSpPr>
        <p:spPr>
          <a:prstGeom prst="rect">
            <a:avLst/>
          </a:prstGeom>
        </p:spPr>
        <p:txBody>
          <a:bodyPr/>
          <a:lstStyle/>
          <a:p>
            <a:pPr marL="698500" indent="-698500">
              <a:buSzPct val="123000"/>
              <a:buChar char="•"/>
            </a:pPr>
            <a:r>
              <a:rPr b="1"/>
              <a:t>Rami</a:t>
            </a:r>
            <a:r>
              <a:t>, fullstack engineer specialising in AI</a:t>
            </a:r>
          </a:p>
          <a:p>
            <a:pPr marL="698500" indent="-698500">
              <a:buSzPct val="123000"/>
              <a:buChar char="•"/>
            </a:pPr>
            <a:r>
              <a:t>OS Maintainer of </a:t>
            </a:r>
            <a:r>
              <a:rPr u="sng">
                <a:hlinkClick r:id="rId3" invalidUrl="" action="" tgtFrame="" tooltip="" history="1" highlightClick="0" endSnd="0"/>
              </a:rPr>
              <a:t>DataLine</a:t>
            </a:r>
            <a:r>
              <a:t> (</a:t>
            </a:r>
            <a:r>
              <a:rPr i="1" spc="-45" sz="4600"/>
              <a:t>1200 </a:t>
            </a:r>
            <a:r>
              <a:t>⭐️) and </a:t>
            </a:r>
            <a:r>
              <a:rPr u="sng">
                <a:hlinkClick r:id="rId4" invalidUrl="" action="" tgtFrame="" tooltip="" history="1" highlightClick="0" endSnd="0"/>
              </a:rPr>
              <a:t>Pet</a:t>
            </a:r>
            <a:r>
              <a:t> (</a:t>
            </a:r>
            <a:r>
              <a:rPr i="1" spc="-47" sz="4700"/>
              <a:t>4800</a:t>
            </a:r>
            <a:r>
              <a:t> ⭐️)</a:t>
            </a:r>
          </a:p>
          <a:p>
            <a:pPr marL="698500" indent="-698500">
              <a:buSzPct val="123000"/>
              <a:buChar char="•"/>
            </a:pPr>
            <a:r>
              <a:t>Saturdays are weird</a:t>
            </a:r>
          </a:p>
        </p:txBody>
      </p:sp>
      <p:pic>
        <p:nvPicPr>
          <p:cNvPr id="196" name="pasted-movie.png" descr="pasted-movie.png"/>
          <p:cNvPicPr>
            <a:picLocks noChangeAspect="1"/>
          </p:cNvPicPr>
          <p:nvPr/>
        </p:nvPicPr>
        <p:blipFill>
          <a:blip r:embed="rId5">
            <a:extLst/>
          </a:blip>
          <a:srcRect l="9148" t="10529" r="12307" b="1524"/>
          <a:stretch>
            <a:fillRect/>
          </a:stretch>
        </p:blipFill>
        <p:spPr>
          <a:xfrm>
            <a:off x="4553743" y="2352873"/>
            <a:ext cx="15276568" cy="9010286"/>
          </a:xfrm>
          <a:prstGeom prst="rect">
            <a:avLst/>
          </a:prstGeom>
          <a:ln w="12700">
            <a:miter lim="400000"/>
          </a:ln>
        </p:spPr>
      </p:pic>
      <p:sp>
        <p:nvSpPr>
          <p:cNvPr id="197" name="Slide Number"/>
          <p:cNvSpPr txBox="1"/>
          <p:nvPr>
            <p:ph type="sldNum" sz="quarter" idx="4294967295"/>
          </p:nvPr>
        </p:nvSpPr>
        <p:spPr>
          <a:xfrm>
            <a:off x="11997969" y="12808355"/>
            <a:ext cx="375565" cy="64724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5" grpId="1"/>
      <p:bldP build="whole" bldLvl="1" animBg="1" rev="0" advAuto="0" spid="196"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am…"/>
          <p:cNvSpPr txBox="1"/>
          <p:nvPr>
            <p:ph type="body" idx="1"/>
          </p:nvPr>
        </p:nvSpPr>
        <p:spPr>
          <a:prstGeom prst="rect">
            <a:avLst/>
          </a:prstGeom>
        </p:spPr>
        <p:txBody>
          <a:bodyPr/>
          <a:lstStyle/>
          <a:p>
            <a:pPr/>
            <a:r>
              <a:t>Sam</a:t>
            </a:r>
          </a:p>
          <a:p>
            <a:pPr/>
            <a:r>
              <a:t>Document Analysis service</a:t>
            </a:r>
          </a:p>
          <a:p>
            <a:pPr/>
            <a:r>
              <a:t>Build a python client, text files only</a:t>
            </a:r>
          </a:p>
        </p:txBody>
      </p:sp>
      <p:sp>
        <p:nvSpPr>
          <p:cNvPr id="202" name="First, a story"/>
          <p:cNvSpPr txBox="1"/>
          <p:nvPr>
            <p:ph type="title" idx="4294967295"/>
          </p:nvPr>
        </p:nvSpPr>
        <p:spPr>
          <a:prstGeom prst="rect">
            <a:avLst/>
          </a:prstGeom>
        </p:spPr>
        <p:txBody>
          <a:bodyPr/>
          <a:lstStyle/>
          <a:p>
            <a:pPr/>
            <a:r>
              <a:t>First, a story</a:t>
            </a:r>
          </a:p>
        </p:txBody>
      </p:sp>
      <p:sp>
        <p:nvSpPr>
          <p:cNvPr id="203" name="Slide Number"/>
          <p:cNvSpPr txBox="1"/>
          <p:nvPr>
            <p:ph type="sldNum" sz="quarter" idx="4294967295"/>
          </p:nvPr>
        </p:nvSpPr>
        <p:spPr>
          <a:xfrm>
            <a:off x="11997969" y="12808355"/>
            <a:ext cx="375565" cy="64724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4" name="ChatGPT Image May 30, 2025, 10_45_49 PM.png" descr="ChatGPT Image May 30, 2025, 10_45_49 PM.png"/>
          <p:cNvPicPr>
            <a:picLocks noChangeAspect="1"/>
          </p:cNvPicPr>
          <p:nvPr/>
        </p:nvPicPr>
        <p:blipFill>
          <a:blip r:embed="rId3">
            <a:extLst/>
          </a:blip>
          <a:stretch>
            <a:fillRect/>
          </a:stretch>
        </p:blipFill>
        <p:spPr>
          <a:xfrm>
            <a:off x="13235504" y="2305146"/>
            <a:ext cx="9105707" cy="910570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1">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1"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tart simple"/>
          <p:cNvSpPr txBox="1"/>
          <p:nvPr>
            <p:ph type="title"/>
          </p:nvPr>
        </p:nvSpPr>
        <p:spPr>
          <a:prstGeom prst="rect">
            <a:avLst/>
          </a:prstGeom>
        </p:spPr>
        <p:txBody>
          <a:bodyPr/>
          <a:lstStyle/>
          <a:p>
            <a:pPr/>
            <a:r>
              <a:t>Start simple</a:t>
            </a:r>
          </a:p>
        </p:txBody>
      </p:sp>
      <p:sp>
        <p:nvSpPr>
          <p:cNvPr id="209" name="Slide Number"/>
          <p:cNvSpPr txBox="1"/>
          <p:nvPr>
            <p:ph type="sldNum" sz="quarter" idx="4294967295"/>
          </p:nvPr>
        </p:nvSpPr>
        <p:spPr>
          <a:xfrm>
            <a:off x="11997969" y="12808355"/>
            <a:ext cx="375565" cy="64724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0" name="1.simplefunction.all.png" descr="1.simplefunction.all.png"/>
          <p:cNvPicPr>
            <a:picLocks noChangeAspect="1"/>
          </p:cNvPicPr>
          <p:nvPr/>
        </p:nvPicPr>
        <p:blipFill>
          <a:blip r:embed="rId3">
            <a:extLst/>
          </a:blip>
          <a:stretch>
            <a:fillRect/>
          </a:stretch>
        </p:blipFill>
        <p:spPr>
          <a:xfrm>
            <a:off x="4729058" y="1983944"/>
            <a:ext cx="14925884" cy="2114500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415460" origin="layout" pathEditMode="relative">
                                      <p:cBhvr>
                                        <p:cTn id="6" dur="1000" fill="hold"/>
                                        <p:tgtEl>
                                          <p:spTgt spid="21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415460 L 0.000000 -0.688522" origin="layout" pathEditMode="relative">
                                      <p:cBhvr>
                                        <p:cTn id="10" dur="1000" fill="hold"/>
                                        <p:tgtEl>
                                          <p:spTgt spid="21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Slide 16_9 - 1 (4).png" descr="Slide 16_9 - 1 (4).png"/>
          <p:cNvPicPr>
            <a:picLocks noChangeAspect="1"/>
          </p:cNvPicPr>
          <p:nvPr/>
        </p:nvPicPr>
        <p:blipFill>
          <a:blip r:embed="rId3">
            <a:extLst/>
          </a:blip>
          <a:stretch>
            <a:fillRect/>
          </a:stretch>
        </p:blipFill>
        <p:spPr>
          <a:xfrm>
            <a:off x="0" y="0"/>
            <a:ext cx="24384001" cy="13716001"/>
          </a:xfrm>
          <a:prstGeom prst="rect">
            <a:avLst/>
          </a:prstGeom>
          <a:ln w="12700">
            <a:miter lim="400000"/>
          </a:ln>
        </p:spPr>
      </p:pic>
      <p:pic>
        <p:nvPicPr>
          <p:cNvPr id="215" name="1.simplefunction.usage.png" descr="1.simplefunction.usage.png"/>
          <p:cNvPicPr>
            <a:picLocks noChangeAspect="1"/>
          </p:cNvPicPr>
          <p:nvPr/>
        </p:nvPicPr>
        <p:blipFill>
          <a:blip r:embed="rId4">
            <a:extLst/>
          </a:blip>
          <a:stretch>
            <a:fillRect/>
          </a:stretch>
        </p:blipFill>
        <p:spPr>
          <a:xfrm>
            <a:off x="3454400" y="3175000"/>
            <a:ext cx="17475200" cy="7366000"/>
          </a:xfrm>
          <a:prstGeom prst="rect">
            <a:avLst/>
          </a:prstGeom>
          <a:ln w="12700">
            <a:miter lim="400000"/>
          </a:ln>
        </p:spPr>
      </p:pic>
      <p:pic>
        <p:nvPicPr>
          <p:cNvPr id="216" name="Slide 16_9 - 1 (5).png" descr="Slide 16_9 - 1 (5).png"/>
          <p:cNvPicPr>
            <a:picLocks noChangeAspect="1"/>
          </p:cNvPicPr>
          <p:nvPr/>
        </p:nvPicPr>
        <p:blipFill>
          <a:blip r:embed="rId5">
            <a:extLst/>
          </a:blip>
          <a:stretch>
            <a:fillRect/>
          </a:stretch>
        </p:blipFill>
        <p:spPr>
          <a:xfrm>
            <a:off x="-1" y="0"/>
            <a:ext cx="24384001" cy="13716001"/>
          </a:xfrm>
          <a:prstGeom prst="rect">
            <a:avLst/>
          </a:prstGeom>
          <a:ln w="12700">
            <a:miter lim="400000"/>
          </a:ln>
        </p:spPr>
      </p:pic>
      <p:sp>
        <p:nvSpPr>
          <p:cNvPr id="217" name="Code Review"/>
          <p:cNvSpPr txBox="1"/>
          <p:nvPr>
            <p:ph type="title"/>
          </p:nvPr>
        </p:nvSpPr>
        <p:spPr>
          <a:prstGeom prst="rect">
            <a:avLst/>
          </a:prstGeom>
        </p:spPr>
        <p:txBody>
          <a:bodyPr/>
          <a:lstStyle/>
          <a:p>
            <a:pPr/>
            <a:r>
              <a:t>Code Review</a:t>
            </a:r>
          </a:p>
        </p:txBody>
      </p:sp>
      <p:sp>
        <p:nvSpPr>
          <p:cNvPr id="218" name="Slide Number"/>
          <p:cNvSpPr txBox="1"/>
          <p:nvPr>
            <p:ph type="sldNum" sz="quarter" idx="4294967295"/>
          </p:nvPr>
        </p:nvSpPr>
        <p:spPr>
          <a:xfrm>
            <a:off x="11997969" y="12808355"/>
            <a:ext cx="375565" cy="64724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1"/>
      <p:bldP build="whole" bldLvl="1" animBg="1" rev="0" advAuto="0" spid="216"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More, more, more"/>
          <p:cNvSpPr txBox="1"/>
          <p:nvPr>
            <p:ph type="title"/>
          </p:nvPr>
        </p:nvSpPr>
        <p:spPr>
          <a:prstGeom prst="rect">
            <a:avLst/>
          </a:prstGeom>
        </p:spPr>
        <p:txBody>
          <a:bodyPr/>
          <a:lstStyle/>
          <a:p>
            <a:pPr/>
            <a:r>
              <a:t>More, more, more</a:t>
            </a:r>
          </a:p>
        </p:txBody>
      </p:sp>
      <p:sp>
        <p:nvSpPr>
          <p:cNvPr id="223" name="Lots of additional options needed…"/>
          <p:cNvSpPr txBox="1"/>
          <p:nvPr>
            <p:ph type="body" idx="1"/>
          </p:nvPr>
        </p:nvSpPr>
        <p:spPr>
          <a:prstGeom prst="rect">
            <a:avLst/>
          </a:prstGeom>
        </p:spPr>
        <p:txBody>
          <a:bodyPr numCol="2" spcCol="1098550"/>
          <a:lstStyle/>
          <a:p>
            <a:pPr/>
            <a:r>
              <a:t>Lots of additional options needed</a:t>
            </a:r>
          </a:p>
          <a:p>
            <a:pPr/>
            <a:r>
              <a:t>Let’s keep it simple and extend</a:t>
            </a:r>
          </a:p>
        </p:txBody>
      </p:sp>
      <p:sp>
        <p:nvSpPr>
          <p:cNvPr id="224" name="Slide Number"/>
          <p:cNvSpPr txBox="1"/>
          <p:nvPr>
            <p:ph type="sldNum" sz="quarter" idx="4294967295"/>
          </p:nvPr>
        </p:nvSpPr>
        <p:spPr>
          <a:xfrm>
            <a:off x="11997969" y="12808355"/>
            <a:ext cx="375565" cy="64724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3">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3" grpId="1"/>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